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wav"/>
  <Default Extension="vml" ContentType="application/vnd.openxmlformats-officedocument.vmlDrawing"/>
  <Default Extension="gif" ContentType="image/gif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6"/>
  </p:notesMasterIdLst>
  <p:handoutMasterIdLst>
    <p:handoutMasterId r:id="rId37"/>
  </p:handoutMasterIdLst>
  <p:sldIdLst>
    <p:sldId id="256" r:id="rId2"/>
    <p:sldId id="274" r:id="rId3"/>
    <p:sldId id="275" r:id="rId4"/>
    <p:sldId id="258" r:id="rId5"/>
    <p:sldId id="271" r:id="rId6"/>
    <p:sldId id="270" r:id="rId7"/>
    <p:sldId id="262" r:id="rId8"/>
    <p:sldId id="263" r:id="rId9"/>
    <p:sldId id="260" r:id="rId10"/>
    <p:sldId id="261" r:id="rId11"/>
    <p:sldId id="269" r:id="rId12"/>
    <p:sldId id="264" r:id="rId13"/>
    <p:sldId id="273" r:id="rId14"/>
    <p:sldId id="267" r:id="rId15"/>
    <p:sldId id="265" r:id="rId16"/>
    <p:sldId id="268" r:id="rId17"/>
    <p:sldId id="276" r:id="rId18"/>
    <p:sldId id="277" r:id="rId19"/>
    <p:sldId id="259" r:id="rId20"/>
    <p:sldId id="324" r:id="rId21"/>
    <p:sldId id="283" r:id="rId22"/>
    <p:sldId id="290" r:id="rId23"/>
    <p:sldId id="293" r:id="rId24"/>
    <p:sldId id="294" r:id="rId25"/>
    <p:sldId id="295" r:id="rId26"/>
    <p:sldId id="296" r:id="rId27"/>
    <p:sldId id="298" r:id="rId28"/>
    <p:sldId id="299" r:id="rId29"/>
    <p:sldId id="301" r:id="rId30"/>
    <p:sldId id="304" r:id="rId31"/>
    <p:sldId id="318" r:id="rId32"/>
    <p:sldId id="321" r:id="rId33"/>
    <p:sldId id="322" r:id="rId34"/>
    <p:sldId id="272" r:id="rId3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Osaka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Osaka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Osaka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Osaka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Osaka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omic Sans MS" pitchFamily="66" charset="0"/>
        <a:ea typeface="Osaka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omic Sans MS" pitchFamily="66" charset="0"/>
        <a:ea typeface="Osaka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omic Sans MS" pitchFamily="66" charset="0"/>
        <a:ea typeface="Osaka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omic Sans MS" pitchFamily="66" charset="0"/>
        <a:ea typeface="Osaka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3300"/>
    <a:srgbClr val="FFFFCC"/>
    <a:srgbClr val="CCFFCC"/>
    <a:srgbClr val="33CC33"/>
    <a:srgbClr val="FFCCFF"/>
    <a:srgbClr val="CCCCFF"/>
    <a:srgbClr val="1822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32787"/>
    <p:restoredTop sz="55986" autoAdjust="0"/>
  </p:normalViewPr>
  <p:slideViewPr>
    <p:cSldViewPr>
      <p:cViewPr varScale="1">
        <p:scale>
          <a:sx n="74" d="100"/>
          <a:sy n="74" d="100"/>
        </p:scale>
        <p:origin x="-171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94"/>
    </p:cViewPr>
  </p:sorterViewPr>
  <p:notesViewPr>
    <p:cSldViewPr>
      <p:cViewPr varScale="1">
        <p:scale>
          <a:sx n="40" d="100"/>
          <a:sy n="40" d="100"/>
        </p:scale>
        <p:origin x="-1488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4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1F83DC5-08FE-4A2C-BB80-740F451181F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6531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6E85835-0628-4B65-85FF-29AFF99E7E6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2758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omic Sans MS" pitchFamily="66" charset="0"/>
        <a:ea typeface="Osaka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omic Sans MS" pitchFamily="66" charset="0"/>
        <a:ea typeface="Osaka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omic Sans MS" pitchFamily="66" charset="0"/>
        <a:ea typeface="Osaka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omic Sans MS" pitchFamily="66" charset="0"/>
        <a:ea typeface="Osaka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omic Sans MS" pitchFamily="66" charset="0"/>
        <a:ea typeface="Osaka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7CBBE3A-3CEC-478B-B041-FA69F81A2B33}" type="slidenum">
              <a:rPr lang="en-US"/>
              <a:pPr/>
              <a:t>1</a:t>
            </a:fld>
            <a:endParaRPr lang="en-US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4BF85AE-230A-443D-B15B-DD18CB806F92}" type="slidenum">
              <a:rPr lang="en-US"/>
              <a:pPr/>
              <a:t>12</a:t>
            </a:fld>
            <a:endParaRPr lang="en-US"/>
          </a:p>
        </p:txBody>
      </p:sp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72356C2-8D19-4FA5-87D4-BD9730B41C07}" type="slidenum">
              <a:rPr lang="en-US"/>
              <a:pPr/>
              <a:t>14</a:t>
            </a:fld>
            <a:endParaRPr lang="en-US"/>
          </a:p>
        </p:txBody>
      </p:sp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E56D80-7986-49DA-9427-C42BC3C333A1}" type="slidenum">
              <a:rPr lang="en-US"/>
              <a:pPr/>
              <a:t>15</a:t>
            </a:fld>
            <a:endParaRPr lang="en-US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1574E3-95CB-4121-B34E-59F073BF7F4E}" type="slidenum">
              <a:rPr lang="en-US"/>
              <a:pPr/>
              <a:t>16</a:t>
            </a:fld>
            <a:endParaRPr lang="en-US"/>
          </a:p>
        </p:txBody>
      </p:sp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9C190F-C46E-436B-A905-E41AEFBF9CB6}" type="slidenum">
              <a:rPr lang="en-US"/>
              <a:pPr/>
              <a:t>19</a:t>
            </a:fld>
            <a:endParaRPr lang="en-US"/>
          </a:p>
        </p:txBody>
      </p:sp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5374B5-F66E-46CF-81FF-392824093A3C}" type="slidenum">
              <a:rPr lang="en-US">
                <a:ea typeface="ＭＳ Ｐゴシック" pitchFamily="8" charset="-128"/>
              </a:rPr>
              <a:pPr/>
              <a:t>21</a:t>
            </a:fld>
            <a:endParaRPr lang="en-US">
              <a:ea typeface="ＭＳ Ｐゴシック" pitchFamily="8" charset="-128"/>
            </a:endParaRPr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E93A07E-D7B7-4312-8AAD-13ED54D3312E}" type="slidenum">
              <a:rPr lang="en-US">
                <a:ea typeface="ＭＳ Ｐゴシック" pitchFamily="8" charset="-128"/>
              </a:rPr>
              <a:pPr/>
              <a:t>22</a:t>
            </a:fld>
            <a:endParaRPr lang="en-US">
              <a:ea typeface="ＭＳ Ｐゴシック" pitchFamily="8" charset="-128"/>
            </a:endParaRPr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CDAE44-3CF9-48BC-9DF3-9A7098A10D9F}" type="slidenum">
              <a:rPr lang="en-US">
                <a:ea typeface="ＭＳ Ｐゴシック" pitchFamily="8" charset="-128"/>
              </a:rPr>
              <a:pPr/>
              <a:t>23</a:t>
            </a:fld>
            <a:endParaRPr lang="en-US">
              <a:ea typeface="ＭＳ Ｐゴシック" pitchFamily="8" charset="-128"/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A8C3DA1-3D8F-417B-9317-4BBCF41B83AF}" type="slidenum">
              <a:rPr lang="en-US">
                <a:ea typeface="ＭＳ Ｐゴシック" pitchFamily="8" charset="-128"/>
              </a:rPr>
              <a:pPr/>
              <a:t>24</a:t>
            </a:fld>
            <a:endParaRPr lang="en-US">
              <a:ea typeface="ＭＳ Ｐゴシック" pitchFamily="8" charset="-128"/>
            </a:endParaRPr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BDC0853-4F1D-4E45-B1B5-42EEC9880345}" type="slidenum">
              <a:rPr lang="en-US">
                <a:ea typeface="ＭＳ Ｐゴシック" pitchFamily="8" charset="-128"/>
              </a:rPr>
              <a:pPr/>
              <a:t>25</a:t>
            </a:fld>
            <a:endParaRPr lang="en-US">
              <a:ea typeface="ＭＳ Ｐゴシック" pitchFamily="8" charset="-128"/>
            </a:endParaRPr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581DC7-6BDF-402C-9460-9DB842612971}" type="slidenum">
              <a:rPr lang="en-US"/>
              <a:pPr/>
              <a:t>4</a:t>
            </a:fld>
            <a:endParaRPr lang="en-US"/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437C6C1-472D-46B4-A333-225D8F28BE93}" type="slidenum">
              <a:rPr lang="en-US">
                <a:ea typeface="ＭＳ Ｐゴシック" pitchFamily="8" charset="-128"/>
              </a:rPr>
              <a:pPr/>
              <a:t>26</a:t>
            </a:fld>
            <a:endParaRPr lang="en-US">
              <a:ea typeface="ＭＳ Ｐゴシック" pitchFamily="8" charset="-128"/>
            </a:endParaRPr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2B23911-920A-4799-BF8B-63DD860BA374}" type="slidenum">
              <a:rPr lang="en-US">
                <a:ea typeface="ＭＳ Ｐゴシック" pitchFamily="8" charset="-128"/>
              </a:rPr>
              <a:pPr/>
              <a:t>27</a:t>
            </a:fld>
            <a:endParaRPr lang="en-US">
              <a:ea typeface="ＭＳ Ｐゴシック" pitchFamily="8" charset="-128"/>
            </a:endParaRPr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67CAF7F-5935-4908-BE2E-A19F5B6B9B32}" type="slidenum">
              <a:rPr lang="en-US">
                <a:ea typeface="ＭＳ Ｐゴシック" pitchFamily="8" charset="-128"/>
              </a:rPr>
              <a:pPr/>
              <a:t>28</a:t>
            </a:fld>
            <a:endParaRPr lang="en-US">
              <a:ea typeface="ＭＳ Ｐゴシック" pitchFamily="8" charset="-128"/>
            </a:endParaRPr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4B58265-CBF0-40AD-B8EA-0867CD8C686B}" type="slidenum">
              <a:rPr lang="en-US">
                <a:ea typeface="ＭＳ Ｐゴシック" pitchFamily="8" charset="-128"/>
              </a:rPr>
              <a:pPr/>
              <a:t>29</a:t>
            </a:fld>
            <a:endParaRPr lang="en-US">
              <a:ea typeface="ＭＳ Ｐゴシック" pitchFamily="8" charset="-128"/>
            </a:endParaRPr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14F6BD7-CCD1-4728-ADED-34B1E06A2BA4}" type="slidenum">
              <a:rPr lang="en-US">
                <a:ea typeface="ＭＳ Ｐゴシック" pitchFamily="8" charset="-128"/>
              </a:rPr>
              <a:pPr/>
              <a:t>30</a:t>
            </a:fld>
            <a:endParaRPr lang="en-US">
              <a:ea typeface="ＭＳ Ｐゴシック" pitchFamily="8" charset="-128"/>
            </a:endParaRPr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CBBFF36-55B9-4520-9A45-4C0161A5B649}" type="slidenum">
              <a:rPr lang="en-US">
                <a:ea typeface="ＭＳ Ｐゴシック" pitchFamily="8" charset="-128"/>
              </a:rPr>
              <a:pPr/>
              <a:t>31</a:t>
            </a:fld>
            <a:endParaRPr lang="en-US">
              <a:ea typeface="ＭＳ Ｐゴシック" pitchFamily="8" charset="-128"/>
            </a:endParaRPr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A0DF24-9A79-4192-BD5A-6F22A9143B82}" type="slidenum">
              <a:rPr lang="en-US">
                <a:ea typeface="ＭＳ Ｐゴシック" pitchFamily="8" charset="-128"/>
              </a:rPr>
              <a:pPr/>
              <a:t>32</a:t>
            </a:fld>
            <a:endParaRPr lang="en-US">
              <a:ea typeface="ＭＳ Ｐゴシック" pitchFamily="8" charset="-128"/>
            </a:endParaRPr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379FD3C-D018-4F1E-85CE-F4C832A0AB65}" type="slidenum">
              <a:rPr lang="en-US">
                <a:ea typeface="ＭＳ Ｐゴシック" pitchFamily="8" charset="-128"/>
              </a:rPr>
              <a:pPr/>
              <a:t>33</a:t>
            </a:fld>
            <a:endParaRPr lang="en-US">
              <a:ea typeface="ＭＳ Ｐゴシック" pitchFamily="8" charset="-128"/>
            </a:endParaRPr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4BD014-5A95-437D-B7CB-2878A9AB827C}" type="slidenum">
              <a:rPr lang="en-US"/>
              <a:pPr/>
              <a:t>34</a:t>
            </a:fld>
            <a:endParaRPr lang="en-US"/>
          </a:p>
        </p:txBody>
      </p:sp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648BB74-20CA-4CF2-B5A4-2A7E780205CF}" type="slidenum">
              <a:rPr lang="en-US"/>
              <a:pPr/>
              <a:t>5</a:t>
            </a:fld>
            <a:endParaRPr lang="en-US"/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81E7178-CAB5-430A-B24A-9CC74F04192E}" type="slidenum">
              <a:rPr lang="en-US"/>
              <a:pPr/>
              <a:t>6</a:t>
            </a:fld>
            <a:endParaRPr lang="en-US"/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11B7789-75C8-47F5-84EA-26F0B8593E57}" type="slidenum">
              <a:rPr lang="en-US"/>
              <a:pPr/>
              <a:t>7</a:t>
            </a:fld>
            <a:endParaRPr lang="en-US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2C03772-BC7E-4F1F-8A9B-C3C3DF95BFE0}" type="slidenum">
              <a:rPr lang="en-US"/>
              <a:pPr/>
              <a:t>8</a:t>
            </a:fld>
            <a:endParaRPr lang="en-US"/>
          </a:p>
        </p:txBody>
      </p:sp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210F78D-9779-48F1-ACCC-AA58B32D1B43}" type="slidenum">
              <a:rPr lang="en-US"/>
              <a:pPr/>
              <a:t>9</a:t>
            </a:fld>
            <a:endParaRPr lang="en-US"/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Biggest conflict when beginning program</a:t>
            </a:r>
          </a:p>
          <a:p>
            <a:r>
              <a:rPr lang="en-US"/>
              <a:t>Teachers fearful of not reaching State mandates for time in other subject areas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FB2B4B9-2B6E-4912-9374-6B3E5D94A796}" type="slidenum">
              <a:rPr lang="en-US"/>
              <a:pPr/>
              <a:t>10</a:t>
            </a:fld>
            <a:endParaRPr lang="en-US"/>
          </a:p>
        </p:txBody>
      </p:sp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AEB94DB-E481-42AE-8032-AF99C7E3C470}" type="slidenum">
              <a:rPr lang="en-US"/>
              <a:pPr/>
              <a:t>11</a:t>
            </a:fld>
            <a:endParaRPr lang="en-US"/>
          </a:p>
        </p:txBody>
      </p:sp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BBCBD8-3C30-4A92-A70E-6D2BDD63E25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37189B-7B34-40BF-ADB3-AA31D53DF02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390A40-CFC9-4B21-BFA3-1B6AC51A425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E6F5034-91D5-4CE6-9733-1186DD06A45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81B91FF-C30F-4BF7-86D8-9FB56F03EE1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3AE33DA-72A7-450B-8253-E716932925D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A7F62D55-B195-4B5E-BF6C-C85B70A0FDC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DCE7C95-7834-4255-9AF8-E90850D6AE4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95B4FD-EBDF-49ED-A497-418F92B1D75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457465-785E-47C9-9701-021ECE9B7C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19BEC6-F12E-4B82-B6A3-3C1B4510A95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A8B478-8D3B-4E72-82F3-377AF2DEEE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D9C8D0-EF04-45AD-BFCD-59FCF349C3A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822368-F4EB-4773-8408-2A106977AF7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889549-AC45-4338-BD0E-F0DB04B92FB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B3D900-57B1-4ECC-88D2-FD378C8ED17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B7EF62-3257-4AAC-AD88-9A4335B67FD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  <a:ea typeface="Osaka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  <a:ea typeface="Osaka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  <a:ea typeface="Osaka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  <a:ea typeface="Osaka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  <a:ea typeface="Osaka" charset="-128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  <a:ea typeface="Osaka" charset="-128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  <a:ea typeface="Osaka" charset="-128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  <a:ea typeface="Osaka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wmf"/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2.bin"/><Relationship Id="rId12" Type="http://schemas.openxmlformats.org/officeDocument/2006/relationships/image" Target="../media/image4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wmf"/><Relationship Id="rId11" Type="http://schemas.openxmlformats.org/officeDocument/2006/relationships/oleObject" Target="../embeddings/oleObject4.bin"/><Relationship Id="rId5" Type="http://schemas.openxmlformats.org/officeDocument/2006/relationships/oleObject" Target="../embeddings/oleObject1.bin"/><Relationship Id="rId10" Type="http://schemas.openxmlformats.org/officeDocument/2006/relationships/image" Target="../media/image3.wmf"/><Relationship Id="rId4" Type="http://schemas.openxmlformats.org/officeDocument/2006/relationships/audio" Target="../media/audio1.wav"/><Relationship Id="rId9" Type="http://schemas.openxmlformats.org/officeDocument/2006/relationships/oleObject" Target="../embeddings/oleObject3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20.wmf"/><Relationship Id="rId4" Type="http://schemas.openxmlformats.org/officeDocument/2006/relationships/oleObject" Target="../embeddings/oleObject14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14.wmf"/><Relationship Id="rId4" Type="http://schemas.openxmlformats.org/officeDocument/2006/relationships/oleObject" Target="../embeddings/oleObject15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7" Type="http://schemas.openxmlformats.org/officeDocument/2006/relationships/image" Target="../media/image2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17.bin"/><Relationship Id="rId5" Type="http://schemas.openxmlformats.org/officeDocument/2006/relationships/image" Target="../media/image21.wmf"/><Relationship Id="rId4" Type="http://schemas.openxmlformats.org/officeDocument/2006/relationships/oleObject" Target="../embeddings/oleObject16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23.wmf"/><Relationship Id="rId4" Type="http://schemas.openxmlformats.org/officeDocument/2006/relationships/oleObject" Target="../embeddings/oleObject18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24.wmf"/><Relationship Id="rId4" Type="http://schemas.openxmlformats.org/officeDocument/2006/relationships/oleObject" Target="../embeddings/oleObject19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25.wmf"/><Relationship Id="rId4" Type="http://schemas.openxmlformats.org/officeDocument/2006/relationships/oleObject" Target="../embeddings/oleObject20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29.wmf"/><Relationship Id="rId5" Type="http://schemas.openxmlformats.org/officeDocument/2006/relationships/oleObject" Target="../embeddings/oleObject21.bin"/><Relationship Id="rId4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3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4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3.g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6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7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8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0.w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1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2.w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3.w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4.w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6.wmf"/><Relationship Id="rId4" Type="http://schemas.openxmlformats.org/officeDocument/2006/relationships/image" Target="../media/image45.w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47.wmf"/><Relationship Id="rId5" Type="http://schemas.openxmlformats.org/officeDocument/2006/relationships/oleObject" Target="../embeddings/oleObject22.bin"/><Relationship Id="rId4" Type="http://schemas.openxmlformats.org/officeDocument/2006/relationships/audio" Target="../media/audio5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8.wmf"/><Relationship Id="rId4" Type="http://schemas.openxmlformats.org/officeDocument/2006/relationships/oleObject" Target="../embeddings/oleObject5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9.wmf"/><Relationship Id="rId4" Type="http://schemas.openxmlformats.org/officeDocument/2006/relationships/oleObject" Target="../embeddings/oleObject6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1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10.wmf"/><Relationship Id="rId4" Type="http://schemas.openxmlformats.org/officeDocument/2006/relationships/oleObject" Target="../embeddings/oleObject7.bin"/><Relationship Id="rId9" Type="http://schemas.openxmlformats.org/officeDocument/2006/relationships/image" Target="../media/image12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3.emf"/><Relationship Id="rId5" Type="http://schemas.openxmlformats.org/officeDocument/2006/relationships/oleObject" Target="../embeddings/Microsoft_Word_97_-_2003_Document1.doc"/><Relationship Id="rId4" Type="http://schemas.openxmlformats.org/officeDocument/2006/relationships/oleObject" Target="../embeddings/oleObject10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notesSlide" Target="../notesSlides/notesSlide6.xml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4.wmf"/><Relationship Id="rId11" Type="http://schemas.openxmlformats.org/officeDocument/2006/relationships/image" Target="../media/image17.wmf"/><Relationship Id="rId5" Type="http://schemas.openxmlformats.org/officeDocument/2006/relationships/oleObject" Target="../embeddings/oleObject11.bin"/><Relationship Id="rId10" Type="http://schemas.openxmlformats.org/officeDocument/2006/relationships/image" Target="../media/image16.wmf"/><Relationship Id="rId4" Type="http://schemas.openxmlformats.org/officeDocument/2006/relationships/audio" Target="../media/audio2.wav"/><Relationship Id="rId9" Type="http://schemas.openxmlformats.org/officeDocument/2006/relationships/oleObject" Target="../embeddings/oleObject13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28600"/>
            <a:ext cx="8991600" cy="1371600"/>
          </a:xfrm>
        </p:spPr>
        <p:txBody>
          <a:bodyPr/>
          <a:lstStyle/>
          <a:p>
            <a:r>
              <a:rPr lang="en-US" sz="3200" b="1">
                <a:latin typeface="Sand" charset="0"/>
              </a:rPr>
              <a:t>Multicultural Hearts, Minds and Voices</a:t>
            </a:r>
            <a:endParaRPr lang="en-US" sz="3200"/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685800" y="5711825"/>
            <a:ext cx="8001000" cy="828675"/>
          </a:xfrm>
          <a:prstGeom prst="rect">
            <a:avLst/>
          </a:prstGeom>
          <a:noFill/>
          <a:ln w="57150" cmpd="thickThin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latin typeface="Tahoma" pitchFamily="34" charset="0"/>
              </a:rPr>
              <a:t>Welcome to the K-12 World Language Program    in the Menasha Joint School District</a:t>
            </a:r>
            <a:endParaRPr lang="en-US"/>
          </a:p>
        </p:txBody>
      </p:sp>
      <p:graphicFrame>
        <p:nvGraphicFramePr>
          <p:cNvPr id="2057" name="Object 9"/>
          <p:cNvGraphicFramePr>
            <a:graphicFrameLocks noChangeAspect="1"/>
          </p:cNvGraphicFramePr>
          <p:nvPr/>
        </p:nvGraphicFramePr>
        <p:xfrm>
          <a:off x="3810000" y="1676400"/>
          <a:ext cx="1235075" cy="803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3" name="Clip" r:id="rId5" imgW="2927520" imgH="1904760" progId="">
                  <p:embed/>
                </p:oleObj>
              </mc:Choice>
              <mc:Fallback>
                <p:oleObj name="Clip" r:id="rId5" imgW="2927520" imgH="1904760" progId="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0" y="1676400"/>
                        <a:ext cx="1235075" cy="803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8" name="Object 10"/>
          <p:cNvGraphicFramePr>
            <a:graphicFrameLocks noChangeAspect="1"/>
          </p:cNvGraphicFramePr>
          <p:nvPr/>
        </p:nvGraphicFramePr>
        <p:xfrm>
          <a:off x="2133600" y="2286000"/>
          <a:ext cx="1270000" cy="822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4" name="Clip" r:id="rId7" imgW="2995560" imgH="1936440" progId="">
                  <p:embed/>
                </p:oleObj>
              </mc:Choice>
              <mc:Fallback>
                <p:oleObj name="Clip" r:id="rId7" imgW="2995560" imgH="1936440" progId="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2286000"/>
                        <a:ext cx="1270000" cy="822325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60" name="Object 12"/>
          <p:cNvGraphicFramePr>
            <a:graphicFrameLocks noChangeAspect="1"/>
          </p:cNvGraphicFramePr>
          <p:nvPr/>
        </p:nvGraphicFramePr>
        <p:xfrm>
          <a:off x="5486400" y="2133600"/>
          <a:ext cx="1360488" cy="912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5" name="Clip" r:id="rId9" imgW="2873520" imgH="1928520" progId="">
                  <p:embed/>
                </p:oleObj>
              </mc:Choice>
              <mc:Fallback>
                <p:oleObj name="Clip" r:id="rId9" imgW="2873520" imgH="1928520" progId="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6400" y="2133600"/>
                        <a:ext cx="1360488" cy="9128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82" name="Object 34"/>
          <p:cNvGraphicFramePr>
            <a:graphicFrameLocks noChangeAspect="1"/>
          </p:cNvGraphicFramePr>
          <p:nvPr/>
        </p:nvGraphicFramePr>
        <p:xfrm>
          <a:off x="3733800" y="2362200"/>
          <a:ext cx="1800225" cy="3303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6" name="Clip" r:id="rId11" imgW="1800000" imgH="3302640" progId="">
                  <p:embed/>
                </p:oleObj>
              </mc:Choice>
              <mc:Fallback>
                <p:oleObj name="Clip" r:id="rId11" imgW="1800000" imgH="3302640" progId="">
                  <p:embed/>
                  <p:pic>
                    <p:nvPicPr>
                      <p:cNvPr id="0" name="Picture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3800" y="2362200"/>
                        <a:ext cx="1800225" cy="33035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advTm="10480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300"/>
                            </p:stCondLst>
                            <p:childTnLst>
                              <p:par>
                                <p:cTn id="14" presetID="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800"/>
                            </p:stCondLst>
                            <p:childTnLst>
                              <p:par>
                                <p:cTn id="19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300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8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utoUpdateAnimBg="0"/>
      <p:bldP spid="205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Program Files\Microsoft Office\Clipart\Scrbeans\PULLHAIR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0" y="381000"/>
            <a:ext cx="3205163" cy="3914775"/>
          </a:xfrm>
          <a:prstGeom prst="rect">
            <a:avLst/>
          </a:prstGeom>
          <a:noFill/>
        </p:spPr>
      </p:pic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533400" y="838200"/>
            <a:ext cx="3962400" cy="348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800" b="1"/>
              <a:t>When is there time for FL instruction?</a:t>
            </a:r>
            <a:endParaRPr lang="en-US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4191000"/>
            <a:ext cx="8458200" cy="2667000"/>
          </a:xfrm>
        </p:spPr>
        <p:txBody>
          <a:bodyPr/>
          <a:lstStyle/>
          <a:p>
            <a:pPr>
              <a:spcBef>
                <a:spcPct val="50000"/>
              </a:spcBef>
              <a:buFont typeface="Wingdings" pitchFamily="2" charset="2"/>
              <a:buChar char="J"/>
            </a:pPr>
            <a:r>
              <a:rPr lang="en-US" sz="2400" dirty="0">
                <a:solidFill>
                  <a:srgbClr val="CC0000"/>
                </a:solidFill>
              </a:rPr>
              <a:t>Show benefits through research on </a:t>
            </a:r>
            <a:r>
              <a:rPr lang="en-US" sz="2400" dirty="0" smtClean="0">
                <a:solidFill>
                  <a:srgbClr val="CC0000"/>
                </a:solidFill>
              </a:rPr>
              <a:t>WL </a:t>
            </a:r>
            <a:r>
              <a:rPr lang="en-US" sz="2400" dirty="0">
                <a:solidFill>
                  <a:srgbClr val="CC0000"/>
                </a:solidFill>
              </a:rPr>
              <a:t>in the elementary school</a:t>
            </a:r>
          </a:p>
          <a:p>
            <a:pPr>
              <a:spcBef>
                <a:spcPct val="50000"/>
              </a:spcBef>
              <a:buFont typeface="Wingdings" pitchFamily="2" charset="2"/>
              <a:buChar char="J"/>
            </a:pPr>
            <a:r>
              <a:rPr lang="en-US" sz="2400" dirty="0">
                <a:solidFill>
                  <a:srgbClr val="CC0000"/>
                </a:solidFill>
              </a:rPr>
              <a:t>Integration(somewhat) solves the time problem</a:t>
            </a:r>
          </a:p>
          <a:p>
            <a:pPr>
              <a:spcBef>
                <a:spcPct val="50000"/>
              </a:spcBef>
              <a:buFont typeface="Wingdings" pitchFamily="2" charset="2"/>
              <a:buChar char="J"/>
            </a:pPr>
            <a:r>
              <a:rPr lang="en-US" sz="2400" dirty="0">
                <a:solidFill>
                  <a:srgbClr val="CC0000"/>
                </a:solidFill>
              </a:rPr>
              <a:t>Teaching multicultural curriculum (state and national standards)</a:t>
            </a:r>
            <a:endParaRPr lang="en-US" sz="2000" dirty="0">
              <a:solidFill>
                <a:srgbClr val="CC0000"/>
              </a:solidFill>
            </a:endParaRPr>
          </a:p>
        </p:txBody>
      </p:sp>
    </p:spTree>
  </p:cSld>
  <p:clrMapOvr>
    <a:masterClrMapping/>
  </p:clrMapOvr>
  <p:transition advTm="11472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autoUpdateAnimBg="0"/>
      <p:bldP spid="9222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560" name="Object 8"/>
          <p:cNvGraphicFramePr>
            <a:graphicFrameLocks noChangeAspect="1"/>
          </p:cNvGraphicFramePr>
          <p:nvPr/>
        </p:nvGraphicFramePr>
        <p:xfrm>
          <a:off x="1676400" y="2895600"/>
          <a:ext cx="1476375" cy="3581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1" name="Clip" r:id="rId4" imgW="1621800" imgH="3934080" progId="">
                  <p:embed/>
                </p:oleObj>
              </mc:Choice>
              <mc:Fallback>
                <p:oleObj name="Clip" r:id="rId4" imgW="1621800" imgH="3934080" progId="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2895600"/>
                        <a:ext cx="1476375" cy="3581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61" name="WordArt 9"/>
          <p:cNvSpPr>
            <a:spLocks noChangeArrowheads="1" noChangeShapeType="1" noTextEdit="1"/>
          </p:cNvSpPr>
          <p:nvPr/>
        </p:nvSpPr>
        <p:spPr bwMode="auto">
          <a:xfrm>
            <a:off x="381000" y="1219200"/>
            <a:ext cx="8534400" cy="27432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Why Worry About Integration?</a:t>
            </a:r>
          </a:p>
        </p:txBody>
      </p:sp>
    </p:spTree>
  </p:cSld>
  <p:clrMapOvr>
    <a:masterClrMapping/>
  </p:clrMapOvr>
  <p:transition advTm="6336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3657600"/>
            <a:ext cx="7467600" cy="1905000"/>
          </a:xfrm>
        </p:spPr>
        <p:txBody>
          <a:bodyPr/>
          <a:lstStyle/>
          <a:p>
            <a:r>
              <a:rPr lang="en-US" sz="2800" b="1"/>
              <a:t>On average, children need to hear information and/or </a:t>
            </a:r>
            <a:r>
              <a:rPr lang="en-US" sz="2800" b="1" u="sng"/>
              <a:t>concepts</a:t>
            </a:r>
            <a:r>
              <a:rPr lang="en-US" sz="2800" b="1"/>
              <a:t> 11 times before memorization takes place          (adults need 22 times)</a:t>
            </a:r>
            <a:endParaRPr lang="en-US" sz="1400"/>
          </a:p>
          <a:p>
            <a:pPr algn="ctr"/>
            <a:endParaRPr lang="en-US" sz="1400"/>
          </a:p>
          <a:p>
            <a:pPr algn="ctr"/>
            <a:endParaRPr lang="en-US" sz="1400"/>
          </a:p>
          <a:p>
            <a:pPr algn="ctr"/>
            <a:endParaRPr lang="en-US" sz="1400"/>
          </a:p>
          <a:p>
            <a:pPr algn="ctr"/>
            <a:endParaRPr lang="en-US" sz="1400"/>
          </a:p>
          <a:p>
            <a:pPr algn="ctr"/>
            <a:endParaRPr lang="en-US" sz="1400"/>
          </a:p>
          <a:p>
            <a:pPr algn="ctr"/>
            <a:endParaRPr lang="en-US" sz="1400"/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7010400" y="5486400"/>
            <a:ext cx="1828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200"/>
          </a:p>
        </p:txBody>
      </p:sp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4800600" y="4495800"/>
            <a:ext cx="1066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endParaRPr lang="en-US" sz="1200"/>
          </a:p>
        </p:txBody>
      </p:sp>
      <p:graphicFrame>
        <p:nvGraphicFramePr>
          <p:cNvPr id="16400" name="Object 16"/>
          <p:cNvGraphicFramePr>
            <a:graphicFrameLocks noChangeAspect="1"/>
          </p:cNvGraphicFramePr>
          <p:nvPr/>
        </p:nvGraphicFramePr>
        <p:xfrm>
          <a:off x="5257800" y="762000"/>
          <a:ext cx="3443288" cy="3657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01" name="Clip" r:id="rId4" imgW="3092400" imgH="3282480" progId="">
                  <p:embed/>
                </p:oleObj>
              </mc:Choice>
              <mc:Fallback>
                <p:oleObj name="Clip" r:id="rId4" imgW="3092400" imgH="3282480" progId="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57800" y="762000"/>
                        <a:ext cx="3443288" cy="3657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401" name="Text Box 17"/>
          <p:cNvSpPr txBox="1">
            <a:spLocks noChangeArrowheads="1"/>
          </p:cNvSpPr>
          <p:nvPr/>
        </p:nvSpPr>
        <p:spPr bwMode="auto">
          <a:xfrm>
            <a:off x="457200" y="838200"/>
            <a:ext cx="59436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solidFill>
                  <a:srgbClr val="CC0000"/>
                </a:solidFill>
                <a:latin typeface="New Century Schoolbook (PCL6)" pitchFamily="18" charset="0"/>
              </a:rPr>
              <a:t>roho,red,roho,red,roho,red,roho,red,roho,red,roho</a:t>
            </a:r>
            <a:endParaRPr lang="en-US" sz="4000" b="1">
              <a:solidFill>
                <a:srgbClr val="CC0000"/>
              </a:solidFill>
              <a:latin typeface="New Century Schoolbook (PCL6)" pitchFamily="18" charset="0"/>
            </a:endParaRPr>
          </a:p>
        </p:txBody>
      </p:sp>
    </p:spTree>
  </p:cSld>
  <p:clrMapOvr>
    <a:masterClrMapping/>
  </p:clrMapOvr>
  <p:transition advTm="7968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164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164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1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 autoUpdateAnimBg="0" advAuto="0"/>
      <p:bldP spid="16390" grpId="0" autoUpdateAnimBg="0"/>
      <p:bldP spid="16393" grpId="0" autoUpdateAnimBg="0"/>
      <p:bldP spid="16401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ext Box 2"/>
          <p:cNvSpPr txBox="1">
            <a:spLocks noChangeArrowheads="1"/>
          </p:cNvSpPr>
          <p:nvPr/>
        </p:nvSpPr>
        <p:spPr bwMode="auto">
          <a:xfrm>
            <a:off x="4191000" y="914400"/>
            <a:ext cx="4495800" cy="434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buFont typeface="Wingdings" pitchFamily="2" charset="2"/>
              <a:buChar char="è"/>
            </a:pPr>
            <a:r>
              <a:rPr lang="en-US" sz="6000" b="1"/>
              <a:t>Fosters Critical Thinking Skills</a:t>
            </a:r>
            <a:endParaRPr lang="en-US"/>
          </a:p>
        </p:txBody>
      </p:sp>
      <p:graphicFrame>
        <p:nvGraphicFramePr>
          <p:cNvPr id="77827" name="Object 3"/>
          <p:cNvGraphicFramePr>
            <a:graphicFrameLocks noChangeAspect="1"/>
          </p:cNvGraphicFramePr>
          <p:nvPr/>
        </p:nvGraphicFramePr>
        <p:xfrm>
          <a:off x="838200" y="914400"/>
          <a:ext cx="2693988" cy="579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829" r:id="rId4" imgW="1866900" imgH="4013200" progId="">
                  <p:embed/>
                </p:oleObj>
              </mc:Choice>
              <mc:Fallback>
                <p:oleObj r:id="rId4" imgW="1866900" imgH="4013200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914400"/>
                        <a:ext cx="2693988" cy="5791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7828" name="Object 4"/>
          <p:cNvGraphicFramePr>
            <a:graphicFrameLocks noChangeAspect="1"/>
          </p:cNvGraphicFramePr>
          <p:nvPr/>
        </p:nvGraphicFramePr>
        <p:xfrm>
          <a:off x="1752600" y="381000"/>
          <a:ext cx="1752600" cy="1384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830" r:id="rId6" imgW="877824" imgH="960120" progId="">
                  <p:embed/>
                </p:oleObj>
              </mc:Choice>
              <mc:Fallback>
                <p:oleObj r:id="rId6" imgW="877824" imgH="960120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381000"/>
                        <a:ext cx="1752600" cy="1384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77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77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2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7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7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00"/>
                            </p:stCondLst>
                            <p:childTnLst>
                              <p:par>
                                <p:cTn id="15" presetID="15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78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78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7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7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6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066800"/>
            <a:ext cx="3962400" cy="3505200"/>
          </a:xfrm>
        </p:spPr>
        <p:txBody>
          <a:bodyPr/>
          <a:lstStyle/>
          <a:p>
            <a:pPr algn="ctr">
              <a:buFont typeface="Wingdings" pitchFamily="2" charset="2"/>
              <a:buChar char="è"/>
            </a:pPr>
            <a:r>
              <a:rPr lang="en-US" sz="4800" b="1"/>
              <a:t>Regular classroom teacher can use during instruction</a:t>
            </a:r>
            <a:endParaRPr lang="en-US" sz="4000" b="1"/>
          </a:p>
        </p:txBody>
      </p:sp>
      <p:graphicFrame>
        <p:nvGraphicFramePr>
          <p:cNvPr id="21508" name="Object 4"/>
          <p:cNvGraphicFramePr>
            <a:graphicFrameLocks noGrp="1" noChangeAspect="1"/>
          </p:cNvGraphicFramePr>
          <p:nvPr>
            <p:ph type="clipArt" sz="half" idx="2"/>
          </p:nvPr>
        </p:nvGraphicFramePr>
        <p:xfrm>
          <a:off x="5410200" y="2286000"/>
          <a:ext cx="2066925" cy="411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09" name="Clip" r:id="rId4" imgW="1973160" imgH="3926880" progId="">
                  <p:embed/>
                </p:oleObj>
              </mc:Choice>
              <mc:Fallback>
                <p:oleObj name="Clip" r:id="rId4" imgW="1973160" imgH="3926880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0200" y="2286000"/>
                        <a:ext cx="2066925" cy="4114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09" name="AutoShape 5"/>
          <p:cNvSpPr>
            <a:spLocks noChangeArrowheads="1"/>
          </p:cNvSpPr>
          <p:nvPr/>
        </p:nvSpPr>
        <p:spPr bwMode="auto">
          <a:xfrm>
            <a:off x="6019800" y="304800"/>
            <a:ext cx="2590800" cy="1524000"/>
          </a:xfrm>
          <a:prstGeom prst="wedgeRoundRectCallout">
            <a:avLst>
              <a:gd name="adj1" fmla="val -26162"/>
              <a:gd name="adj2" fmla="val 104167"/>
              <a:gd name="adj3" fmla="val 16667"/>
            </a:avLst>
          </a:prstGeom>
          <a:solidFill>
            <a:srgbClr val="FF7C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/>
              <a:t>てをあげて！</a:t>
            </a:r>
          </a:p>
          <a:p>
            <a:pPr algn="ctr"/>
            <a:r>
              <a:rPr lang="en-US" b="1"/>
              <a:t>Raise your hand!</a:t>
            </a:r>
            <a:endParaRPr lang="en-US" sz="1400"/>
          </a:p>
        </p:txBody>
      </p:sp>
    </p:spTree>
  </p:cSld>
  <p:clrMapOvr>
    <a:masterClrMapping/>
  </p:clrMapOvr>
  <p:transition advTm="6048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100"/>
                            </p:stCondLst>
                            <p:childTnLst>
                              <p:par>
                                <p:cTn id="10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600"/>
                            </p:stCondLst>
                            <p:childTnLst>
                              <p:par>
                                <p:cTn id="14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 autoUpdateAnimBg="0" advAuto="0"/>
      <p:bldP spid="21509" grpId="0" animBg="1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5334000"/>
            <a:ext cx="8229600" cy="914400"/>
          </a:xfrm>
        </p:spPr>
        <p:txBody>
          <a:bodyPr/>
          <a:lstStyle/>
          <a:p>
            <a:pPr>
              <a:buFont typeface="Wingdings" pitchFamily="2" charset="2"/>
              <a:buChar char="è"/>
            </a:pPr>
            <a:r>
              <a:rPr lang="en-US" sz="4800"/>
              <a:t>Gain multicultural insights</a:t>
            </a:r>
            <a:endParaRPr lang="en-US" sz="2000"/>
          </a:p>
        </p:txBody>
      </p:sp>
      <p:graphicFrame>
        <p:nvGraphicFramePr>
          <p:cNvPr id="18437" name="Object 5"/>
          <p:cNvGraphicFramePr>
            <a:graphicFrameLocks noGrp="1" noChangeAspect="1"/>
          </p:cNvGraphicFramePr>
          <p:nvPr>
            <p:ph type="clipArt" sz="half" idx="2"/>
          </p:nvPr>
        </p:nvGraphicFramePr>
        <p:xfrm>
          <a:off x="2590800" y="1295400"/>
          <a:ext cx="3808413" cy="280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8" name="Clip" r:id="rId4" imgW="3136900" imgH="2311400" progId="">
                  <p:embed/>
                </p:oleObj>
              </mc:Choice>
              <mc:Fallback>
                <p:oleObj name="Clip" r:id="rId4" imgW="3136900" imgH="2311400" progId="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1295400"/>
                        <a:ext cx="3808413" cy="2806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advTm="6624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9" presetClass="entr" presetSubtype="1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 autoUpdateAnimBg="0" advAuto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447800"/>
            <a:ext cx="4495800" cy="4114800"/>
          </a:xfrm>
        </p:spPr>
        <p:txBody>
          <a:bodyPr/>
          <a:lstStyle/>
          <a:p>
            <a:pPr>
              <a:buFont typeface="Wingdings" pitchFamily="2" charset="2"/>
              <a:buChar char="è"/>
            </a:pPr>
            <a:r>
              <a:rPr lang="en-US" sz="6000" b="1"/>
              <a:t>New, exciting, challenging and fun!</a:t>
            </a:r>
            <a:endParaRPr lang="en-US" sz="2800" b="1"/>
          </a:p>
        </p:txBody>
      </p:sp>
      <p:graphicFrame>
        <p:nvGraphicFramePr>
          <p:cNvPr id="22533" name="Object 5"/>
          <p:cNvGraphicFramePr>
            <a:graphicFrameLocks noGrp="1" noChangeAspect="1"/>
          </p:cNvGraphicFramePr>
          <p:nvPr>
            <p:ph type="clipArt" sz="half" idx="2"/>
          </p:nvPr>
        </p:nvGraphicFramePr>
        <p:xfrm>
          <a:off x="5638800" y="685800"/>
          <a:ext cx="2511425" cy="533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4" name="Clip" r:id="rId4" imgW="1854200" imgH="3937000" progId="">
                  <p:embed/>
                </p:oleObj>
              </mc:Choice>
              <mc:Fallback>
                <p:oleObj name="Clip" r:id="rId4" imgW="1854200" imgH="3937000" progId="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8800" y="685800"/>
                        <a:ext cx="2511425" cy="5334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advTm="6192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9" presetClass="entr" presetSubtype="1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 autoUpdateAnimBg="0" advAuto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i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Beyond</a:t>
            </a:r>
            <a:r>
              <a:rPr lang="en-US"/>
              <a:t> Elementary School</a:t>
            </a:r>
          </a:p>
        </p:txBody>
      </p:sp>
      <p:sp>
        <p:nvSpPr>
          <p:cNvPr id="80903" name="Text Box 7"/>
          <p:cNvSpPr txBox="1">
            <a:spLocks noChangeArrowheads="1"/>
          </p:cNvSpPr>
          <p:nvPr/>
        </p:nvSpPr>
        <p:spPr bwMode="auto">
          <a:xfrm>
            <a:off x="3657600" y="2667000"/>
            <a:ext cx="2133600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1600" b="1" dirty="0">
                <a:solidFill>
                  <a:schemeClr val="tx2"/>
                </a:solidFill>
              </a:rPr>
              <a:t>Students continuing from elementary school will have the option to take </a:t>
            </a:r>
            <a:r>
              <a:rPr lang="en-US" sz="1600" b="1" dirty="0">
                <a:solidFill>
                  <a:schemeClr val="tx2"/>
                </a:solidFill>
                <a:latin typeface="Times"/>
              </a:rPr>
              <a:t>“</a:t>
            </a:r>
            <a:r>
              <a:rPr lang="en-US" sz="1600" b="1" dirty="0">
                <a:solidFill>
                  <a:schemeClr val="tx2"/>
                </a:solidFill>
              </a:rPr>
              <a:t>2</a:t>
            </a:r>
            <a:r>
              <a:rPr lang="en-US" sz="1600" b="1" dirty="0">
                <a:solidFill>
                  <a:schemeClr val="tx2"/>
                </a:solidFill>
                <a:latin typeface="Times"/>
              </a:rPr>
              <a:t>”</a:t>
            </a:r>
            <a:r>
              <a:rPr lang="en-US" sz="1600" b="1" dirty="0">
                <a:solidFill>
                  <a:schemeClr val="tx2"/>
                </a:solidFill>
              </a:rPr>
              <a:t> college level courses during HS (equal to 21-24 college credits).</a:t>
            </a: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80904" name="Text Box 8"/>
          <p:cNvSpPr txBox="1">
            <a:spLocks noChangeArrowheads="1"/>
          </p:cNvSpPr>
          <p:nvPr/>
        </p:nvSpPr>
        <p:spPr bwMode="auto">
          <a:xfrm>
            <a:off x="685800" y="1828800"/>
            <a:ext cx="1752600" cy="178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1600" b="1">
                <a:solidFill>
                  <a:schemeClr val="tx2"/>
                </a:solidFill>
              </a:rPr>
              <a:t>70% of students opt to continue their FL study through MS and HS.</a:t>
            </a:r>
            <a:endParaRPr lang="en-US" sz="2000">
              <a:solidFill>
                <a:schemeClr val="tx2"/>
              </a:solidFill>
            </a:endParaRPr>
          </a:p>
        </p:txBody>
      </p:sp>
      <p:sp>
        <p:nvSpPr>
          <p:cNvPr id="80905" name="Text Box 9"/>
          <p:cNvSpPr txBox="1">
            <a:spLocks noChangeArrowheads="1"/>
          </p:cNvSpPr>
          <p:nvPr/>
        </p:nvSpPr>
        <p:spPr bwMode="auto">
          <a:xfrm>
            <a:off x="6553200" y="4114800"/>
            <a:ext cx="1752600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1600" b="1">
                <a:solidFill>
                  <a:schemeClr val="tx2"/>
                </a:solidFill>
              </a:rPr>
              <a:t>Students are using their experiences and knowledge from FL classes to enhance their academic careers.</a:t>
            </a:r>
            <a:endParaRPr lang="en-US" sz="2000">
              <a:solidFill>
                <a:schemeClr val="tx2"/>
              </a:solidFill>
            </a:endParaRPr>
          </a:p>
        </p:txBody>
      </p:sp>
      <p:pic>
        <p:nvPicPr>
          <p:cNvPr id="115713" name="Picture 1" descr="C:\Users\Owner\Pictures\Japan Trip 1\DSC004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886200"/>
            <a:ext cx="3048000" cy="2286000"/>
          </a:xfrm>
          <a:prstGeom prst="rect">
            <a:avLst/>
          </a:prstGeom>
          <a:noFill/>
        </p:spPr>
      </p:pic>
      <p:pic>
        <p:nvPicPr>
          <p:cNvPr id="115714" name="Picture 2" descr="C:\Users\Owner\Pictures\Japan Trip 1\DSC0044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1676400"/>
            <a:ext cx="3048000" cy="228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"/>
                                        <p:tgtEl>
                                          <p:spTgt spid="80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09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09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09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09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09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09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898" grpId="0" autoUpdateAnimBg="0"/>
      <p:bldP spid="80903" grpId="0" autoUpdateAnimBg="0"/>
      <p:bldP spid="80904" grpId="0" autoUpdateAnimBg="0"/>
      <p:bldP spid="80905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848600" cy="1524000"/>
          </a:xfrm>
        </p:spPr>
        <p:txBody>
          <a:bodyPr/>
          <a:lstStyle/>
          <a:p>
            <a:r>
              <a:rPr lang="en-US"/>
              <a:t>BENEFITS </a:t>
            </a:r>
            <a:r>
              <a:rPr lang="en-US" b="1">
                <a:solidFill>
                  <a:srgbClr val="FF3300"/>
                </a:solidFill>
              </a:rPr>
              <a:t>BEYOND</a:t>
            </a:r>
            <a:r>
              <a:rPr lang="en-US"/>
              <a:t> THE FL CLASSROOM</a:t>
            </a:r>
          </a:p>
        </p:txBody>
      </p:sp>
      <p:sp>
        <p:nvSpPr>
          <p:cNvPr id="81930" name="Rectangle 10"/>
          <p:cNvSpPr>
            <a:spLocks noGrp="1" noChangeArrowheads="1"/>
          </p:cNvSpPr>
          <p:nvPr>
            <p:ph type="body" sz="half" idx="1"/>
          </p:nvPr>
        </p:nvSpPr>
        <p:spPr>
          <a:xfrm>
            <a:off x="914400" y="2286000"/>
            <a:ext cx="7315200" cy="990600"/>
          </a:xfrm>
        </p:spPr>
        <p:txBody>
          <a:bodyPr/>
          <a:lstStyle/>
          <a:p>
            <a:pPr>
              <a:buFont typeface="Monotype Sorts" charset="2"/>
              <a:buChar char="P"/>
            </a:pPr>
            <a:r>
              <a:rPr lang="en-US" sz="1800" b="1">
                <a:solidFill>
                  <a:srgbClr val="FF3300"/>
                </a:solidFill>
              </a:rPr>
              <a:t>Students at the HS level planning their futures that include views of the larger </a:t>
            </a:r>
            <a:r>
              <a:rPr lang="en-US" sz="1800" b="1">
                <a:solidFill>
                  <a:srgbClr val="FF3300"/>
                </a:solidFill>
                <a:latin typeface="Times"/>
              </a:rPr>
              <a:t>“</a:t>
            </a:r>
            <a:r>
              <a:rPr lang="en-US" sz="1800" b="1">
                <a:solidFill>
                  <a:srgbClr val="FF3300"/>
                </a:solidFill>
              </a:rPr>
              <a:t>world</a:t>
            </a:r>
            <a:r>
              <a:rPr lang="en-US" sz="1800" b="1">
                <a:solidFill>
                  <a:srgbClr val="FF3300"/>
                </a:solidFill>
                <a:latin typeface="Times"/>
              </a:rPr>
              <a:t>”</a:t>
            </a:r>
            <a:r>
              <a:rPr lang="en-US" sz="1800" b="1">
                <a:solidFill>
                  <a:srgbClr val="FF3300"/>
                </a:solidFill>
              </a:rPr>
              <a:t> beyond their city borders</a:t>
            </a:r>
            <a:endParaRPr lang="en-US" sz="1800"/>
          </a:p>
        </p:txBody>
      </p:sp>
      <p:sp>
        <p:nvSpPr>
          <p:cNvPr id="81927" name="Rectangle 7"/>
          <p:cNvSpPr>
            <a:spLocks noChangeArrowheads="1"/>
          </p:cNvSpPr>
          <p:nvPr/>
        </p:nvSpPr>
        <p:spPr bwMode="auto">
          <a:xfrm>
            <a:off x="5181600" y="3429000"/>
            <a:ext cx="3810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838200" indent="-838200">
              <a:lnSpc>
                <a:spcPct val="140000"/>
              </a:lnSpc>
              <a:spcBef>
                <a:spcPct val="20000"/>
              </a:spcBef>
              <a:buFontTx/>
              <a:buChar char="o"/>
            </a:pPr>
            <a:endParaRPr lang="en-US" sz="1200"/>
          </a:p>
        </p:txBody>
      </p:sp>
      <p:sp>
        <p:nvSpPr>
          <p:cNvPr id="81928" name="Text Box 8"/>
          <p:cNvSpPr txBox="1">
            <a:spLocks noChangeArrowheads="1"/>
          </p:cNvSpPr>
          <p:nvPr/>
        </p:nvSpPr>
        <p:spPr bwMode="auto">
          <a:xfrm>
            <a:off x="990600" y="3810000"/>
            <a:ext cx="66294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81931" name="Rectangle 11"/>
          <p:cNvSpPr>
            <a:spLocks noChangeArrowheads="1"/>
          </p:cNvSpPr>
          <p:nvPr/>
        </p:nvSpPr>
        <p:spPr bwMode="auto">
          <a:xfrm>
            <a:off x="914400" y="3505200"/>
            <a:ext cx="53340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 typeface="Monotype Sorts" charset="2"/>
              <a:buChar char="P"/>
            </a:pPr>
            <a:r>
              <a:rPr lang="en-US" sz="1800" b="1" dirty="0">
                <a:solidFill>
                  <a:srgbClr val="FF3300"/>
                </a:solidFill>
              </a:rPr>
              <a:t>Standardized test scores at the K-12 level that have held steady or increased over the past </a:t>
            </a:r>
            <a:r>
              <a:rPr lang="en-US" sz="1800" b="1" dirty="0" smtClean="0">
                <a:solidFill>
                  <a:srgbClr val="FF3300"/>
                </a:solidFill>
              </a:rPr>
              <a:t>17 </a:t>
            </a:r>
            <a:r>
              <a:rPr lang="en-US" sz="1800" b="1" dirty="0">
                <a:solidFill>
                  <a:srgbClr val="FF3300"/>
                </a:solidFill>
              </a:rPr>
              <a:t>years</a:t>
            </a:r>
            <a:endParaRPr lang="en-US" sz="1800" dirty="0"/>
          </a:p>
        </p:txBody>
      </p:sp>
      <p:sp>
        <p:nvSpPr>
          <p:cNvPr id="81932" name="Rectangle 12"/>
          <p:cNvSpPr>
            <a:spLocks noChangeArrowheads="1"/>
          </p:cNvSpPr>
          <p:nvPr/>
        </p:nvSpPr>
        <p:spPr bwMode="auto">
          <a:xfrm>
            <a:off x="990600" y="4800600"/>
            <a:ext cx="51816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 typeface="Monotype Sorts" charset="2"/>
              <a:buChar char="P"/>
            </a:pPr>
            <a:r>
              <a:rPr lang="en-US" sz="1800" b="1">
                <a:solidFill>
                  <a:srgbClr val="FF3300"/>
                </a:solidFill>
              </a:rPr>
              <a:t>A marked increase in the number of families and students participating in multicultural learning experiences</a:t>
            </a:r>
            <a:endParaRPr lang="en-US" sz="1800"/>
          </a:p>
        </p:txBody>
      </p:sp>
      <p:pic>
        <p:nvPicPr>
          <p:cNvPr id="81933" name="Picture 13" descr="&#10;Jenna1.jpg                                                     0001D71BSesslerL                       B8C63EAE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4267200"/>
            <a:ext cx="2389188" cy="1792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19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19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819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19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19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19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19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19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19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2" grpId="0" autoUpdateAnimBg="0"/>
      <p:bldP spid="81930" grpId="0" build="p" autoUpdateAnimBg="0"/>
      <p:bldP spid="81927" grpId="0" autoUpdateAnimBg="0"/>
      <p:bldP spid="81931" grpId="0" autoUpdateAnimBg="0"/>
      <p:bldP spid="81932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0" name="Object 2"/>
          <p:cNvGraphicFramePr>
            <a:graphicFrameLocks noChangeAspect="1"/>
          </p:cNvGraphicFramePr>
          <p:nvPr/>
        </p:nvGraphicFramePr>
        <p:xfrm>
          <a:off x="2209800" y="1600200"/>
          <a:ext cx="4762500" cy="3505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1" name="Clip" r:id="rId5" imgW="4762440" imgH="3504600" progId="">
                  <p:embed/>
                </p:oleObj>
              </mc:Choice>
              <mc:Fallback>
                <p:oleObj name="Clip" r:id="rId5" imgW="4762440" imgH="3504600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800" y="1600200"/>
                        <a:ext cx="4762500" cy="3505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3429000" y="1143000"/>
            <a:ext cx="23622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FL Instruction</a:t>
            </a: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2438400" y="4191000"/>
            <a:ext cx="16002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FFFFF"/>
                </a:solidFill>
              </a:rPr>
              <a:t>FL Goals</a:t>
            </a:r>
            <a:endParaRPr lang="en-US"/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5029200" y="4114800"/>
            <a:ext cx="1981200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solidFill>
                  <a:srgbClr val="FFFFFF"/>
                </a:solidFill>
              </a:rPr>
              <a:t>Core Curriculum Goals</a:t>
            </a:r>
            <a:endParaRPr lang="en-US">
              <a:solidFill>
                <a:schemeClr val="bg1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Tm="8384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autoUpdateAnimBg="0"/>
      <p:bldP spid="7172" grpId="0" autoUpdateAnimBg="0"/>
      <p:bldP spid="7173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924800" cy="1600200"/>
          </a:xfrm>
        </p:spPr>
        <p:txBody>
          <a:bodyPr/>
          <a:lstStyle/>
          <a:p>
            <a:r>
              <a:rPr lang="en-US" sz="3200"/>
              <a:t>All students in the Menasha Joint School District will have the chance to experience and learn:</a:t>
            </a:r>
            <a:endParaRPr lang="en-US"/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733800" y="2514600"/>
            <a:ext cx="2209800" cy="37338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en-US" sz="2400" b="1"/>
              <a:t>another language</a:t>
            </a: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en-US" sz="2400" b="1"/>
              <a:t>the culture of the peoples that speak that language</a:t>
            </a:r>
            <a:endParaRPr lang="en-US" sz="2400"/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endParaRPr lang="en-US" sz="2400"/>
          </a:p>
        </p:txBody>
      </p:sp>
      <p:pic>
        <p:nvPicPr>
          <p:cNvPr id="78853" name="Picture 5" descr="&#10;outside 1.jpg                                                  000171B1SesslerL                       B8C63EAE: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200400"/>
            <a:ext cx="3303588" cy="2478088"/>
          </a:xfrm>
          <a:prstGeom prst="rect">
            <a:avLst/>
          </a:prstGeom>
          <a:noFill/>
        </p:spPr>
      </p:pic>
      <p:pic>
        <p:nvPicPr>
          <p:cNvPr id="78856" name="Picture 8" descr="kites flying.jpg                                               0001479DSesslerL                       B8C63EAE: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7400" y="2971800"/>
            <a:ext cx="2998788" cy="26495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1" grpId="0" build="p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371600"/>
          </a:xfrm>
        </p:spPr>
        <p:txBody>
          <a:bodyPr/>
          <a:lstStyle/>
          <a:p>
            <a:r>
              <a:rPr lang="en-US" dirty="0" smtClean="0"/>
              <a:t>Two Steps Forward, </a:t>
            </a:r>
            <a:br>
              <a:rPr lang="en-US" dirty="0" smtClean="0"/>
            </a:br>
            <a:r>
              <a:rPr lang="en-US" dirty="0" smtClean="0"/>
              <a:t>One Step Back…………</a:t>
            </a:r>
            <a:endParaRPr lang="en-US" dirty="0"/>
          </a:p>
        </p:txBody>
      </p:sp>
      <p:pic>
        <p:nvPicPr>
          <p:cNvPr id="6" name="Picture 5" descr="C:\Documents and Settings\SesslerL\Local Settings\Temporary Internet Files\Content.IE5\RT1HR424\MCj00787550000[1].wm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2438400"/>
            <a:ext cx="2809875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C:\Documents and Settings\SesslerL\Local Settings\Temporary Internet Files\Content.IE5\BVT0MLYK\MCj00787940000[1].wm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0" y="2590800"/>
            <a:ext cx="2028825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381000" y="762000"/>
            <a:ext cx="7986712" cy="2185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23875" indent="-523875">
              <a:buFont typeface="Arial" pitchFamily="34" charset="0"/>
              <a:buChar char="•"/>
            </a:pPr>
            <a:r>
              <a:rPr lang="en-US" sz="3400" dirty="0" smtClean="0">
                <a:latin typeface="Comic Sans MS" pitchFamily="66" charset="0"/>
              </a:rPr>
              <a:t>Determined </a:t>
            </a:r>
            <a:r>
              <a:rPr lang="en-US" sz="3400" dirty="0">
                <a:latin typeface="Comic Sans MS" pitchFamily="66" charset="0"/>
              </a:rPr>
              <a:t>program </a:t>
            </a:r>
            <a:r>
              <a:rPr lang="en-US" sz="3400" dirty="0" smtClean="0">
                <a:latin typeface="Comic Sans MS" pitchFamily="66" charset="0"/>
              </a:rPr>
              <a:t>goals (long and short term)</a:t>
            </a:r>
          </a:p>
          <a:p>
            <a:pPr marL="523875" indent="-523875">
              <a:buFont typeface="Arial" pitchFamily="34" charset="0"/>
              <a:buChar char="•"/>
            </a:pPr>
            <a:r>
              <a:rPr lang="en-US" sz="3400" dirty="0" smtClean="0">
                <a:latin typeface="Comic Sans MS" pitchFamily="66" charset="0"/>
              </a:rPr>
              <a:t> Mission, Vision, Value and Goals from the start </a:t>
            </a:r>
            <a:endParaRPr lang="en-US" sz="3400" dirty="0">
              <a:latin typeface="Comic Sans MS" pitchFamily="66" charset="0"/>
            </a:endParaRPr>
          </a:p>
        </p:txBody>
      </p:sp>
      <p:pic>
        <p:nvPicPr>
          <p:cNvPr id="159746" name="Picture 2" descr="http://www.competeintelligently.com/images/target%20screen%20bean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38400" y="3505200"/>
            <a:ext cx="4276725" cy="2771775"/>
          </a:xfrm>
          <a:prstGeom prst="rect">
            <a:avLst/>
          </a:prstGeom>
          <a:noFill/>
        </p:spPr>
      </p:pic>
      <p:pic>
        <p:nvPicPr>
          <p:cNvPr id="114690" name="Picture 2" descr="http://www.galecia.com/weblog/Thumbs-up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48600" y="1600200"/>
            <a:ext cx="561166" cy="914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159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1146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685800" y="609600"/>
            <a:ext cx="771207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en-US" sz="3200" dirty="0">
                <a:latin typeface="Comic Sans MS" pitchFamily="66" charset="0"/>
              </a:rPr>
              <a:t>• </a:t>
            </a:r>
            <a:r>
              <a:rPr lang="en-US" sz="3200" dirty="0" smtClean="0">
                <a:latin typeface="Comic Sans MS" pitchFamily="66" charset="0"/>
              </a:rPr>
              <a:t>Planned </a:t>
            </a:r>
            <a:r>
              <a:rPr lang="en-US" sz="3200" dirty="0">
                <a:latin typeface="Comic Sans MS" pitchFamily="66" charset="0"/>
              </a:rPr>
              <a:t>schedules and workloads that lead to teacher burnout.</a:t>
            </a:r>
          </a:p>
        </p:txBody>
      </p:sp>
      <p:sp>
        <p:nvSpPr>
          <p:cNvPr id="8" name="Rectangle 7"/>
          <p:cNvSpPr/>
          <p:nvPr/>
        </p:nvSpPr>
        <p:spPr>
          <a:xfrm>
            <a:off x="4114800" y="213360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-interact with numerous classroom teachers</a:t>
            </a:r>
            <a:endParaRPr lang="en-US" dirty="0"/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4191000" y="3124200"/>
            <a:ext cx="4953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/>
            <a:r>
              <a:rPr lang="en-US" dirty="0" smtClean="0">
                <a:latin typeface="Comic Sans MS" pitchFamily="66" charset="0"/>
              </a:rPr>
              <a:t>-develop </a:t>
            </a:r>
            <a:r>
              <a:rPr lang="en-US" dirty="0">
                <a:latin typeface="Comic Sans MS" pitchFamily="66" charset="0"/>
              </a:rPr>
              <a:t>curriculum </a:t>
            </a:r>
            <a:r>
              <a:rPr lang="en-US" dirty="0" smtClean="0">
                <a:latin typeface="Comic Sans MS" pitchFamily="66" charset="0"/>
              </a:rPr>
              <a:t>and materials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4191000" y="4191000"/>
            <a:ext cx="42672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/>
            <a:r>
              <a:rPr lang="en-US" dirty="0" smtClean="0">
                <a:latin typeface="Comic Sans MS" pitchFamily="66" charset="0"/>
              </a:rPr>
              <a:t>-communicate </a:t>
            </a:r>
            <a:r>
              <a:rPr lang="en-US" dirty="0">
                <a:latin typeface="Comic Sans MS" pitchFamily="66" charset="0"/>
              </a:rPr>
              <a:t>with parents and community</a:t>
            </a: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4191000" y="5410200"/>
            <a:ext cx="4038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/>
            <a:r>
              <a:rPr lang="en-US" dirty="0" smtClean="0">
                <a:latin typeface="Comic Sans MS" pitchFamily="66" charset="0"/>
              </a:rPr>
              <a:t>-build </a:t>
            </a:r>
            <a:r>
              <a:rPr lang="en-US" dirty="0">
                <a:latin typeface="Comic Sans MS" pitchFamily="66" charset="0"/>
              </a:rPr>
              <a:t>public relations </a:t>
            </a:r>
          </a:p>
        </p:txBody>
      </p:sp>
      <p:pic>
        <p:nvPicPr>
          <p:cNvPr id="10" name="Picture 9" descr="http://www.galecia.com/weblog/Thumbs-up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6557329" y="1062671"/>
            <a:ext cx="739453" cy="120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C:\Documents and Settings\SesslerL\Local Settings\Temporary Internet Files\Content.IE5\XKRKWZKJ\MCj00788420000[1].wmf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66800" y="2514600"/>
            <a:ext cx="2571750" cy="310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utoUpdateAnimBg="0"/>
      <p:bldP spid="11" grpId="0" autoUpdateAnimBg="0"/>
      <p:bldP spid="12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685800" y="762000"/>
            <a:ext cx="7712075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/>
            <a:r>
              <a:rPr lang="en-US" sz="3200" b="1" dirty="0" smtClean="0"/>
              <a:t>SINK OR SWIM…….</a:t>
            </a:r>
          </a:p>
          <a:p>
            <a:pPr marL="342900" indent="-342900" algn="ctr"/>
            <a:endParaRPr lang="en-US" sz="3200" b="1" dirty="0" smtClean="0"/>
          </a:p>
          <a:p>
            <a:pPr marL="342900" indent="-342900" algn="ctr"/>
            <a:r>
              <a:rPr lang="en-US" sz="2800" dirty="0" smtClean="0">
                <a:latin typeface="Comic Sans MS" pitchFamily="66" charset="0"/>
              </a:rPr>
              <a:t>Launching </a:t>
            </a:r>
            <a:r>
              <a:rPr lang="en-US" sz="2800" dirty="0">
                <a:latin typeface="Comic Sans MS" pitchFamily="66" charset="0"/>
              </a:rPr>
              <a:t>an early language program without sufficient planning</a:t>
            </a:r>
          </a:p>
        </p:txBody>
      </p:sp>
      <p:sp>
        <p:nvSpPr>
          <p:cNvPr id="57348" name="Text Box 4"/>
          <p:cNvSpPr txBox="1">
            <a:spLocks noChangeArrowheads="1"/>
          </p:cNvSpPr>
          <p:nvPr/>
        </p:nvSpPr>
        <p:spPr bwMode="auto">
          <a:xfrm>
            <a:off x="457200" y="2905780"/>
            <a:ext cx="644118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>
                <a:latin typeface="Comic Sans MS" pitchFamily="66" charset="0"/>
              </a:rPr>
              <a:t>--not enough </a:t>
            </a:r>
            <a:r>
              <a:rPr lang="en-US" sz="2800" dirty="0" smtClean="0">
                <a:latin typeface="Comic Sans MS" pitchFamily="66" charset="0"/>
              </a:rPr>
              <a:t>time for implementation</a:t>
            </a:r>
            <a:endParaRPr lang="en-US" sz="2800" dirty="0">
              <a:latin typeface="Comic Sans MS" pitchFamily="66" charset="0"/>
            </a:endParaRPr>
          </a:p>
        </p:txBody>
      </p:sp>
      <p:sp>
        <p:nvSpPr>
          <p:cNvPr id="57349" name="Text Box 5"/>
          <p:cNvSpPr txBox="1">
            <a:spLocks noChangeArrowheads="1"/>
          </p:cNvSpPr>
          <p:nvPr/>
        </p:nvSpPr>
        <p:spPr bwMode="auto">
          <a:xfrm>
            <a:off x="457200" y="3617893"/>
            <a:ext cx="65532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en-US" sz="2800" dirty="0">
                <a:latin typeface="Comic Sans MS" pitchFamily="66" charset="0"/>
              </a:rPr>
              <a:t>--not enough involvement of the rest of the school community</a:t>
            </a:r>
          </a:p>
        </p:txBody>
      </p:sp>
      <p:pic>
        <p:nvPicPr>
          <p:cNvPr id="9" name="Picture 8" descr="\\VNWUSERDATA\USERDATA\CLO\TEACHERS\SESSLERL\My Pictures\Microsoft Clip Organizer\j0288994.wm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77000" y="3352800"/>
            <a:ext cx="22860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http://www.galecia.com/weblog/Thumbs-up.gif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 rot="5400000">
            <a:off x="7319330" y="605471"/>
            <a:ext cx="739453" cy="120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7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7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8" grpId="0"/>
      <p:bldP spid="5734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685800" y="762000"/>
            <a:ext cx="7712075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en-US" sz="3200" dirty="0" smtClean="0"/>
              <a:t>-World L</a:t>
            </a:r>
            <a:r>
              <a:rPr lang="en-US" sz="3200" dirty="0" smtClean="0">
                <a:latin typeface="Comic Sans MS" pitchFamily="66" charset="0"/>
              </a:rPr>
              <a:t>anguages were treated the same as </a:t>
            </a:r>
            <a:r>
              <a:rPr lang="en-US" sz="3200" dirty="0">
                <a:latin typeface="Comic Sans MS" pitchFamily="66" charset="0"/>
              </a:rPr>
              <a:t>other academic subjects.</a:t>
            </a:r>
          </a:p>
        </p:txBody>
      </p:sp>
      <p:pic>
        <p:nvPicPr>
          <p:cNvPr id="3" name="Picture 2" descr="http://www.galecia.com/weblog/Thumbs-up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72400" y="1219200"/>
            <a:ext cx="739453" cy="120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\\VNWUSERDATA\USERDATA\CLO\TEACHERS\SESSLERL\My Pictures\Microsoft Clip Organizer\j0078812.wmf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09800" y="2209800"/>
            <a:ext cx="37338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685800" y="685800"/>
            <a:ext cx="771207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en-US" sz="3200" dirty="0">
                <a:latin typeface="Comic Sans MS" pitchFamily="66" charset="0"/>
              </a:rPr>
              <a:t>• </a:t>
            </a:r>
            <a:r>
              <a:rPr lang="en-US" sz="3200" dirty="0" smtClean="0">
                <a:latin typeface="Comic Sans MS" pitchFamily="66" charset="0"/>
              </a:rPr>
              <a:t>Implemented </a:t>
            </a:r>
            <a:r>
              <a:rPr lang="en-US" sz="3200" dirty="0">
                <a:latin typeface="Comic Sans MS" pitchFamily="66" charset="0"/>
              </a:rPr>
              <a:t>an entire new program </a:t>
            </a:r>
            <a:r>
              <a:rPr lang="en-US" sz="3200" dirty="0" smtClean="0"/>
              <a:t>one</a:t>
            </a:r>
            <a:r>
              <a:rPr lang="en-US" sz="3200" dirty="0" smtClean="0">
                <a:latin typeface="Comic Sans MS" pitchFamily="66" charset="0"/>
              </a:rPr>
              <a:t> </a:t>
            </a:r>
            <a:r>
              <a:rPr lang="en-US" sz="3200" dirty="0">
                <a:latin typeface="Comic Sans MS" pitchFamily="66" charset="0"/>
              </a:rPr>
              <a:t>grade </a:t>
            </a:r>
            <a:r>
              <a:rPr lang="en-US" sz="3200" dirty="0" smtClean="0">
                <a:latin typeface="Comic Sans MS" pitchFamily="66" charset="0"/>
              </a:rPr>
              <a:t>level/one year </a:t>
            </a:r>
            <a:r>
              <a:rPr lang="en-US" sz="3200" dirty="0">
                <a:latin typeface="Comic Sans MS" pitchFamily="66" charset="0"/>
              </a:rPr>
              <a:t>at </a:t>
            </a:r>
            <a:r>
              <a:rPr lang="en-US" sz="3200" dirty="0" smtClean="0"/>
              <a:t>a</a:t>
            </a:r>
            <a:r>
              <a:rPr lang="en-US" sz="3200" dirty="0" smtClean="0">
                <a:latin typeface="Comic Sans MS" pitchFamily="66" charset="0"/>
              </a:rPr>
              <a:t> </a:t>
            </a:r>
            <a:r>
              <a:rPr lang="en-US" sz="3200" dirty="0">
                <a:latin typeface="Comic Sans MS" pitchFamily="66" charset="0"/>
              </a:rPr>
              <a:t>time.</a:t>
            </a:r>
          </a:p>
        </p:txBody>
      </p:sp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1143000" y="2362200"/>
            <a:ext cx="7710488" cy="3738563"/>
            <a:chOff x="912" y="1488"/>
            <a:chExt cx="4857" cy="2355"/>
          </a:xfrm>
        </p:grpSpPr>
        <p:sp>
          <p:nvSpPr>
            <p:cNvPr id="12294" name="Text Box 12"/>
            <p:cNvSpPr txBox="1">
              <a:spLocks noChangeArrowheads="1"/>
            </p:cNvSpPr>
            <p:nvPr/>
          </p:nvSpPr>
          <p:spPr bwMode="auto">
            <a:xfrm>
              <a:off x="1671" y="3312"/>
              <a:ext cx="825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 dirty="0" smtClean="0">
                  <a:latin typeface="Comic Sans MS" pitchFamily="66" charset="0"/>
                </a:rPr>
                <a:t>1-1993</a:t>
              </a:r>
              <a:endParaRPr lang="en-US" b="1" dirty="0">
                <a:latin typeface="Comic Sans MS" pitchFamily="66" charset="0"/>
              </a:endParaRPr>
            </a:p>
          </p:txBody>
        </p:sp>
        <p:sp>
          <p:nvSpPr>
            <p:cNvPr id="12295" name="Text Box 13"/>
            <p:cNvSpPr txBox="1">
              <a:spLocks noChangeArrowheads="1"/>
            </p:cNvSpPr>
            <p:nvPr/>
          </p:nvSpPr>
          <p:spPr bwMode="auto">
            <a:xfrm>
              <a:off x="912" y="3552"/>
              <a:ext cx="825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 dirty="0" smtClean="0">
                  <a:latin typeface="Comic Sans MS" pitchFamily="66" charset="0"/>
                </a:rPr>
                <a:t>K-1993</a:t>
              </a:r>
              <a:endParaRPr lang="en-US" b="1" dirty="0">
                <a:latin typeface="Comic Sans MS" pitchFamily="66" charset="0"/>
              </a:endParaRPr>
            </a:p>
          </p:txBody>
        </p:sp>
        <p:sp>
          <p:nvSpPr>
            <p:cNvPr id="12296" name="Text Box 14"/>
            <p:cNvSpPr txBox="1">
              <a:spLocks noChangeArrowheads="1"/>
            </p:cNvSpPr>
            <p:nvPr/>
          </p:nvSpPr>
          <p:spPr bwMode="auto">
            <a:xfrm>
              <a:off x="2247" y="3024"/>
              <a:ext cx="825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 dirty="0" smtClean="0">
                  <a:latin typeface="Comic Sans MS" pitchFamily="66" charset="0"/>
                </a:rPr>
                <a:t>2-1994</a:t>
              </a:r>
              <a:endParaRPr lang="en-US" b="1" dirty="0">
                <a:latin typeface="Comic Sans MS" pitchFamily="66" charset="0"/>
              </a:endParaRPr>
            </a:p>
          </p:txBody>
        </p:sp>
        <p:sp>
          <p:nvSpPr>
            <p:cNvPr id="12297" name="Text Box 15"/>
            <p:cNvSpPr txBox="1">
              <a:spLocks noChangeArrowheads="1"/>
            </p:cNvSpPr>
            <p:nvPr/>
          </p:nvSpPr>
          <p:spPr bwMode="auto">
            <a:xfrm>
              <a:off x="3111" y="2784"/>
              <a:ext cx="825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 dirty="0" smtClean="0">
                  <a:latin typeface="Comic Sans MS" pitchFamily="66" charset="0"/>
                </a:rPr>
                <a:t>3-1995</a:t>
              </a:r>
              <a:endParaRPr lang="en-US" b="1" dirty="0">
                <a:latin typeface="Comic Sans MS" pitchFamily="66" charset="0"/>
              </a:endParaRPr>
            </a:p>
          </p:txBody>
        </p:sp>
        <p:sp>
          <p:nvSpPr>
            <p:cNvPr id="12298" name="Text Box 16"/>
            <p:cNvSpPr txBox="1">
              <a:spLocks noChangeArrowheads="1"/>
            </p:cNvSpPr>
            <p:nvPr/>
          </p:nvSpPr>
          <p:spPr bwMode="auto">
            <a:xfrm>
              <a:off x="3831" y="2448"/>
              <a:ext cx="825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 dirty="0" smtClean="0">
                  <a:latin typeface="Comic Sans MS" pitchFamily="66" charset="0"/>
                </a:rPr>
                <a:t>4-1996</a:t>
              </a:r>
              <a:endParaRPr lang="en-US" b="1" dirty="0">
                <a:latin typeface="Comic Sans MS" pitchFamily="66" charset="0"/>
              </a:endParaRPr>
            </a:p>
          </p:txBody>
        </p:sp>
        <p:sp>
          <p:nvSpPr>
            <p:cNvPr id="12299" name="Text Box 17"/>
            <p:cNvSpPr txBox="1">
              <a:spLocks noChangeArrowheads="1"/>
            </p:cNvSpPr>
            <p:nvPr/>
          </p:nvSpPr>
          <p:spPr bwMode="auto">
            <a:xfrm>
              <a:off x="4704" y="2205"/>
              <a:ext cx="825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 dirty="0" smtClean="0">
                  <a:latin typeface="Comic Sans MS" pitchFamily="66" charset="0"/>
                </a:rPr>
                <a:t>5-1997</a:t>
              </a:r>
              <a:endParaRPr lang="en-US" b="1" dirty="0">
                <a:latin typeface="Comic Sans MS" pitchFamily="66" charset="0"/>
              </a:endParaRPr>
            </a:p>
          </p:txBody>
        </p:sp>
        <p:sp>
          <p:nvSpPr>
            <p:cNvPr id="12300" name="Text Box 18"/>
            <p:cNvSpPr txBox="1">
              <a:spLocks noChangeArrowheads="1"/>
            </p:cNvSpPr>
            <p:nvPr/>
          </p:nvSpPr>
          <p:spPr bwMode="auto">
            <a:xfrm>
              <a:off x="4944" y="1488"/>
              <a:ext cx="825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 dirty="0" smtClean="0">
                  <a:latin typeface="Comic Sans MS" pitchFamily="66" charset="0"/>
                </a:rPr>
                <a:t>6-1998</a:t>
              </a:r>
              <a:endParaRPr lang="en-US" b="1" dirty="0">
                <a:latin typeface="Comic Sans MS" pitchFamily="66" charset="0"/>
              </a:endParaRPr>
            </a:p>
          </p:txBody>
        </p:sp>
      </p:grpSp>
      <p:cxnSp>
        <p:nvCxnSpPr>
          <p:cNvPr id="13" name="Elbow Connector 12"/>
          <p:cNvCxnSpPr/>
          <p:nvPr/>
        </p:nvCxnSpPr>
        <p:spPr bwMode="auto">
          <a:xfrm flipV="1">
            <a:off x="1295400" y="5715000"/>
            <a:ext cx="2133600" cy="45720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Elbow Connector 14"/>
          <p:cNvCxnSpPr/>
          <p:nvPr/>
        </p:nvCxnSpPr>
        <p:spPr bwMode="auto">
          <a:xfrm flipV="1">
            <a:off x="3429000" y="5334000"/>
            <a:ext cx="685800" cy="38100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Elbow Connector 16"/>
          <p:cNvCxnSpPr/>
          <p:nvPr/>
        </p:nvCxnSpPr>
        <p:spPr bwMode="auto">
          <a:xfrm flipV="1">
            <a:off x="4114800" y="4953000"/>
            <a:ext cx="1066800" cy="38100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Elbow Connector 19"/>
          <p:cNvCxnSpPr/>
          <p:nvPr/>
        </p:nvCxnSpPr>
        <p:spPr bwMode="auto">
          <a:xfrm flipV="1">
            <a:off x="6324600" y="4038600"/>
            <a:ext cx="1676400" cy="45720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Elbow Connector 23"/>
          <p:cNvCxnSpPr/>
          <p:nvPr/>
        </p:nvCxnSpPr>
        <p:spPr bwMode="auto">
          <a:xfrm flipV="1">
            <a:off x="5181600" y="4495800"/>
            <a:ext cx="1676400" cy="45720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Straight Arrow Connector 25"/>
          <p:cNvCxnSpPr>
            <a:endCxn id="12300" idx="2"/>
          </p:cNvCxnSpPr>
          <p:nvPr/>
        </p:nvCxnSpPr>
        <p:spPr bwMode="auto">
          <a:xfrm rot="5400000" flipH="1" flipV="1">
            <a:off x="7721204" y="2951560"/>
            <a:ext cx="604837" cy="350044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8" name="Text Box 3"/>
          <p:cNvSpPr txBox="1">
            <a:spLocks noChangeArrowheads="1"/>
          </p:cNvSpPr>
          <p:nvPr/>
        </p:nvSpPr>
        <p:spPr bwMode="auto">
          <a:xfrm>
            <a:off x="6629400" y="2895600"/>
            <a:ext cx="1295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/>
            <a:r>
              <a:rPr lang="en-US" sz="1200" dirty="0" smtClean="0">
                <a:latin typeface="Comic Sans MS" pitchFamily="66" charset="0"/>
              </a:rPr>
              <a:t>Middle School</a:t>
            </a:r>
            <a:endParaRPr lang="en-US" sz="1200" dirty="0">
              <a:latin typeface="Comic Sans MS" pitchFamily="66" charset="0"/>
            </a:endParaRPr>
          </a:p>
        </p:txBody>
      </p:sp>
      <p:pic>
        <p:nvPicPr>
          <p:cNvPr id="21" name="Picture 20" descr="http://www.galecia.com/weblog/Thumbs-up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24800" y="609600"/>
            <a:ext cx="739453" cy="120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21" descr="C:\Documents and Settings\SesslerL\Local Settings\Temporary Internet Files\Content.IE5\FVLIKGYC\MCj00787080000[1].wmf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95400" y="1828800"/>
            <a:ext cx="2824163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609600" y="685800"/>
            <a:ext cx="7712075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/>
            <a:r>
              <a:rPr lang="en-US" sz="3200" dirty="0" smtClean="0"/>
              <a:t>Dealt with</a:t>
            </a:r>
            <a:r>
              <a:rPr lang="en-US" sz="3200" dirty="0" smtClean="0">
                <a:latin typeface="Comic Sans MS" pitchFamily="66" charset="0"/>
              </a:rPr>
              <a:t> </a:t>
            </a:r>
            <a:r>
              <a:rPr lang="en-US" sz="3200" dirty="0">
                <a:latin typeface="Comic Sans MS" pitchFamily="66" charset="0"/>
              </a:rPr>
              <a:t>critical articulation issues </a:t>
            </a:r>
            <a:r>
              <a:rPr lang="en-US" sz="3200" dirty="0" smtClean="0"/>
              <a:t>from the beginning</a:t>
            </a:r>
          </a:p>
          <a:p>
            <a:pPr marL="342900" indent="-342900" algn="ctr"/>
            <a:r>
              <a:rPr lang="en-US" dirty="0" smtClean="0"/>
              <a:t>(not left for later)</a:t>
            </a:r>
            <a:endParaRPr lang="en-US" dirty="0">
              <a:latin typeface="Comic Sans MS" pitchFamily="66" charset="0"/>
            </a:endParaRPr>
          </a:p>
        </p:txBody>
      </p:sp>
      <p:pic>
        <p:nvPicPr>
          <p:cNvPr id="3" name="Picture 2" descr="http://www.galecia.com/weblog/Thumbs-up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0" y="1371600"/>
            <a:ext cx="739453" cy="120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C:\Documents and Settings\SesslerL\Local Settings\Temporary Internet Files\Content.IE5\BVT0MLYK\MCj00788140000[1].wmf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67000" y="3124200"/>
            <a:ext cx="3962400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609600" y="457200"/>
            <a:ext cx="7712075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en-US" sz="3200" dirty="0" smtClean="0">
                <a:latin typeface="Comic Sans MS" pitchFamily="66" charset="0"/>
              </a:rPr>
              <a:t>Relied on the use of the Target Language rather than English </a:t>
            </a:r>
            <a:r>
              <a:rPr lang="en-US" sz="3200" dirty="0">
                <a:latin typeface="Comic Sans MS" pitchFamily="66" charset="0"/>
              </a:rPr>
              <a:t>for communication in the </a:t>
            </a:r>
            <a:r>
              <a:rPr lang="en-US" sz="3200" dirty="0" smtClean="0"/>
              <a:t>world</a:t>
            </a:r>
            <a:r>
              <a:rPr lang="en-US" sz="3200" dirty="0" smtClean="0">
                <a:latin typeface="Comic Sans MS" pitchFamily="66" charset="0"/>
              </a:rPr>
              <a:t> </a:t>
            </a:r>
            <a:r>
              <a:rPr lang="en-US" sz="3200" dirty="0">
                <a:latin typeface="Comic Sans MS" pitchFamily="66" charset="0"/>
              </a:rPr>
              <a:t>language classroom.</a:t>
            </a:r>
          </a:p>
        </p:txBody>
      </p:sp>
      <p:sp>
        <p:nvSpPr>
          <p:cNvPr id="15365" name="AutoShape 5"/>
          <p:cNvSpPr>
            <a:spLocks noChangeArrowheads="1"/>
          </p:cNvSpPr>
          <p:nvPr/>
        </p:nvSpPr>
        <p:spPr bwMode="auto">
          <a:xfrm flipH="1">
            <a:off x="1066800" y="2819400"/>
            <a:ext cx="2209800" cy="1143000"/>
          </a:xfrm>
          <a:prstGeom prst="wedgeEllipseCallout">
            <a:avLst>
              <a:gd name="adj1" fmla="val -76638"/>
              <a:gd name="adj2" fmla="val 851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1295400" y="3124200"/>
            <a:ext cx="1905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b="1" smtClean="0">
                <a:solidFill>
                  <a:schemeClr val="accent6">
                    <a:lumMod val="75000"/>
                  </a:schemeClr>
                </a:solidFill>
                <a:latin typeface="MS Gothic" pitchFamily="49" charset="-128"/>
                <a:ea typeface="MS Gothic" pitchFamily="49" charset="-128"/>
              </a:rPr>
              <a:t>日本語で？</a:t>
            </a:r>
            <a:endParaRPr lang="en-US" sz="2400" b="1" dirty="0">
              <a:solidFill>
                <a:schemeClr val="accent6">
                  <a:lumMod val="75000"/>
                </a:schemeClr>
              </a:solidFill>
              <a:latin typeface="MS Gothic" pitchFamily="49" charset="-128"/>
              <a:ea typeface="MS Gothic" pitchFamily="49" charset="-128"/>
            </a:endParaRPr>
          </a:p>
        </p:txBody>
      </p:sp>
      <p:pic>
        <p:nvPicPr>
          <p:cNvPr id="6" name="Picture 5" descr="\\VNWUSERDATA\USERDATA\CLO\TEACHERS\SESSLERL\My Pictures\Microsoft Clip Organizer\j0288976.wm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2800" y="3733800"/>
            <a:ext cx="45720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609600" y="838200"/>
            <a:ext cx="7712075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/>
            <a:r>
              <a:rPr lang="en-US" sz="3200" dirty="0" smtClean="0">
                <a:latin typeface="Comic Sans MS" pitchFamily="66" charset="0"/>
              </a:rPr>
              <a:t>Made </a:t>
            </a:r>
            <a:r>
              <a:rPr lang="en-US" sz="3200" dirty="0">
                <a:latin typeface="Comic Sans MS" pitchFamily="66" charset="0"/>
              </a:rPr>
              <a:t>language </a:t>
            </a:r>
            <a:r>
              <a:rPr lang="en-US" sz="3200" dirty="0" smtClean="0">
                <a:latin typeface="Comic Sans MS" pitchFamily="66" charset="0"/>
              </a:rPr>
              <a:t>choices </a:t>
            </a:r>
            <a:r>
              <a:rPr lang="en-US" sz="3200" dirty="0">
                <a:latin typeface="Comic Sans MS" pitchFamily="66" charset="0"/>
              </a:rPr>
              <a:t>based </a:t>
            </a:r>
            <a:r>
              <a:rPr lang="en-US" sz="3200" dirty="0" smtClean="0">
                <a:latin typeface="Comic Sans MS" pitchFamily="66" charset="0"/>
              </a:rPr>
              <a:t>on attention </a:t>
            </a:r>
            <a:r>
              <a:rPr lang="en-US" sz="3200" dirty="0">
                <a:latin typeface="Comic Sans MS" pitchFamily="66" charset="0"/>
              </a:rPr>
              <a:t>to other important </a:t>
            </a:r>
            <a:r>
              <a:rPr lang="en-US" sz="3200" dirty="0" smtClean="0">
                <a:latin typeface="Comic Sans MS" pitchFamily="66" charset="0"/>
              </a:rPr>
              <a:t>factors</a:t>
            </a:r>
          </a:p>
          <a:p>
            <a:pPr marL="342900" indent="-342900" algn="ctr"/>
            <a:r>
              <a:rPr lang="en-US" sz="2800" dirty="0" smtClean="0"/>
              <a:t>(not based on popularity)</a:t>
            </a:r>
            <a:endParaRPr lang="en-US" sz="2800" dirty="0">
              <a:latin typeface="Comic Sans MS" pitchFamily="66" charset="0"/>
            </a:endParaRPr>
          </a:p>
        </p:txBody>
      </p:sp>
      <p:pic>
        <p:nvPicPr>
          <p:cNvPr id="5" name="Picture 4" descr="http://www.galecia.com/weblog/Thumbs-up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62800" y="2133600"/>
            <a:ext cx="739453" cy="120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C:\Documents and Settings\SesslerL\Local Settings\Temporary Internet Files\Content.IE5\XKRKWZKJ\MCj00788280000[1].wmf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62200" y="3200400"/>
            <a:ext cx="4543425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609600" y="2895600"/>
            <a:ext cx="8054975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/>
            <a:r>
              <a:rPr lang="en-US" sz="3200" dirty="0">
                <a:latin typeface="Comic Sans MS" pitchFamily="66" charset="0"/>
              </a:rPr>
              <a:t>• </a:t>
            </a:r>
            <a:r>
              <a:rPr lang="en-US" sz="3200" dirty="0" smtClean="0">
                <a:latin typeface="Comic Sans MS" pitchFamily="66" charset="0"/>
              </a:rPr>
              <a:t>Considered language </a:t>
            </a:r>
            <a:r>
              <a:rPr lang="en-US" sz="3200" dirty="0">
                <a:latin typeface="Comic Sans MS" pitchFamily="66" charset="0"/>
              </a:rPr>
              <a:t>and teaching </a:t>
            </a:r>
            <a:r>
              <a:rPr lang="en-US" sz="3200" dirty="0" smtClean="0">
                <a:latin typeface="Comic Sans MS" pitchFamily="66" charset="0"/>
              </a:rPr>
              <a:t>skills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3200" dirty="0" smtClean="0"/>
              <a:t>Considered particular type of PR skills, skills in a particular language, etc.</a:t>
            </a:r>
            <a:endParaRPr lang="en-US" sz="3200" dirty="0">
              <a:latin typeface="Comic Sans MS" pitchFamily="66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1905000"/>
          </a:xfrm>
        </p:spPr>
        <p:txBody>
          <a:bodyPr/>
          <a:lstStyle/>
          <a:p>
            <a:r>
              <a:rPr lang="en-US" dirty="0" smtClean="0"/>
              <a:t>Hired the Teachers we needed for the program, not the credentials</a:t>
            </a:r>
            <a:endParaRPr lang="en-US" dirty="0"/>
          </a:p>
        </p:txBody>
      </p:sp>
      <p:pic>
        <p:nvPicPr>
          <p:cNvPr id="6" name="Picture 5" descr="http://www.galecia.com/weblog/Thumbs-up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0" y="1676400"/>
            <a:ext cx="739453" cy="120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C:\Documents and Settings\SesslerL\Local Settings\Temporary Internet Files\Content.IE5\RT1HR424\MCj00787460000[1].wmf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43200" y="4419600"/>
            <a:ext cx="34290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solidFill>
                  <a:srgbClr val="1822CD"/>
                </a:solidFill>
              </a:rPr>
              <a:t>All Students in Menasha:</a:t>
            </a:r>
            <a:endParaRPr lang="en-US"/>
          </a:p>
        </p:txBody>
      </p:sp>
      <p:pic>
        <p:nvPicPr>
          <p:cNvPr id="79878" name="Picture 6" descr="kyoko 3.JPG                                                    0001CB76SesslerL                       B8C63EAE: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85800" y="2362200"/>
            <a:ext cx="3810000" cy="2857500"/>
          </a:xfrm>
        </p:spPr>
      </p:pic>
      <p:sp>
        <p:nvSpPr>
          <p:cNvPr id="79876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en-US" sz="2800"/>
              <a:t>Learn another language starting in Kindergarten</a:t>
            </a:r>
          </a:p>
          <a:p>
            <a:pPr>
              <a:buFont typeface="Wingdings" pitchFamily="2" charset="2"/>
              <a:buChar char="ü"/>
            </a:pPr>
            <a:r>
              <a:rPr lang="en-US" sz="2800"/>
              <a:t>Have the option to continue their study of FL through 12th grade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9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98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98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4" grpId="0" autoUpdateAnimBg="0"/>
      <p:bldP spid="79876" grpId="0" build="p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471488" y="2393950"/>
            <a:ext cx="7906332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400" dirty="0" smtClean="0">
                <a:latin typeface="Comic Sans MS" pitchFamily="66" charset="0"/>
              </a:rPr>
              <a:t>Held </a:t>
            </a:r>
            <a:r>
              <a:rPr lang="en-US" sz="3400" dirty="0">
                <a:latin typeface="Comic Sans MS" pitchFamily="66" charset="0"/>
              </a:rPr>
              <a:t>district-wide planning meetings.</a:t>
            </a: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457200" y="3392488"/>
            <a:ext cx="322235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latin typeface="Comic Sans MS" pitchFamily="66" charset="0"/>
              </a:rPr>
              <a:t>• </a:t>
            </a:r>
            <a:r>
              <a:rPr lang="en-US" dirty="0" smtClean="0">
                <a:latin typeface="Comic Sans MS" pitchFamily="66" charset="0"/>
              </a:rPr>
              <a:t>Involved </a:t>
            </a:r>
            <a:r>
              <a:rPr lang="en-US" dirty="0">
                <a:latin typeface="Comic Sans MS" pitchFamily="66" charset="0"/>
              </a:rPr>
              <a:t>community</a:t>
            </a: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457200" y="4003675"/>
            <a:ext cx="6629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en-US" dirty="0">
                <a:latin typeface="Comic Sans MS" pitchFamily="66" charset="0"/>
              </a:rPr>
              <a:t>• </a:t>
            </a:r>
            <a:r>
              <a:rPr lang="en-US" dirty="0" smtClean="0">
                <a:latin typeface="Comic Sans MS" pitchFamily="66" charset="0"/>
              </a:rPr>
              <a:t>Involved </a:t>
            </a:r>
            <a:r>
              <a:rPr lang="en-US" dirty="0">
                <a:latin typeface="Comic Sans MS" pitchFamily="66" charset="0"/>
              </a:rPr>
              <a:t>classroom and language </a:t>
            </a:r>
            <a:r>
              <a:rPr lang="en-US" dirty="0" smtClean="0">
                <a:latin typeface="Comic Sans MS" pitchFamily="66" charset="0"/>
              </a:rPr>
              <a:t>teachers (at all levels, administrators)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533400" y="5029200"/>
            <a:ext cx="528221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latin typeface="Comic Sans MS" pitchFamily="66" charset="0"/>
              </a:rPr>
              <a:t>• Establish core planning committee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Initial planning involved many different groups</a:t>
            </a:r>
            <a:endParaRPr lang="en-US" dirty="0"/>
          </a:p>
        </p:txBody>
      </p:sp>
      <p:pic>
        <p:nvPicPr>
          <p:cNvPr id="8" name="Picture 7" descr="http://www.galecia.com/weblog/Thumbs-up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39000" y="1219200"/>
            <a:ext cx="739453" cy="120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\\VNWUSERDATA\USERDATA\CLO\TEACHERS\SESSLERL\My Pictures\Microsoft Clip Organizer\j0078749.wmf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86400" y="5181600"/>
            <a:ext cx="32004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/>
      <p:bldP spid="19460" grpId="0" autoUpdateAnimBg="0"/>
      <p:bldP spid="19461" grpId="0" autoUpdateAnimBg="0"/>
      <p:bldP spid="19462" grpId="0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1066800" y="1981200"/>
            <a:ext cx="73152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200" dirty="0" smtClean="0">
                <a:latin typeface="Comic Sans MS" pitchFamily="66" charset="0"/>
              </a:rPr>
              <a:t>Allocated budget “but” never “determined” in the beginning how it would “play” out after K-5 programs</a:t>
            </a:r>
            <a:endParaRPr lang="en-US" sz="3200" dirty="0">
              <a:latin typeface="Comic Sans MS" pitchFamily="66" charset="0"/>
            </a:endParaRPr>
          </a:p>
        </p:txBody>
      </p:sp>
      <p:sp>
        <p:nvSpPr>
          <p:cNvPr id="34821" name="Text Box 5"/>
          <p:cNvSpPr txBox="1">
            <a:spLocks noChangeArrowheads="1"/>
          </p:cNvSpPr>
          <p:nvPr/>
        </p:nvSpPr>
        <p:spPr bwMode="auto">
          <a:xfrm>
            <a:off x="2286000" y="4191000"/>
            <a:ext cx="13773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dirty="0" smtClean="0">
                <a:latin typeface="Comic Sans MS" pitchFamily="66" charset="0"/>
              </a:rPr>
              <a:t>-staff</a:t>
            </a:r>
            <a:endParaRPr lang="en-US" sz="3200" dirty="0">
              <a:latin typeface="Comic Sans MS" pitchFamily="66" charset="0"/>
            </a:endParaRPr>
          </a:p>
        </p:txBody>
      </p:sp>
      <p:sp>
        <p:nvSpPr>
          <p:cNvPr id="34822" name="Text Box 6"/>
          <p:cNvSpPr txBox="1">
            <a:spLocks noChangeArrowheads="1"/>
          </p:cNvSpPr>
          <p:nvPr/>
        </p:nvSpPr>
        <p:spPr bwMode="auto">
          <a:xfrm>
            <a:off x="2286000" y="4648200"/>
            <a:ext cx="213872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dirty="0" smtClean="0">
                <a:latin typeface="Comic Sans MS" pitchFamily="66" charset="0"/>
              </a:rPr>
              <a:t>-materials</a:t>
            </a:r>
            <a:endParaRPr lang="en-US" sz="3200" dirty="0">
              <a:latin typeface="Comic Sans MS" pitchFamily="66" charset="0"/>
            </a:endParaRPr>
          </a:p>
        </p:txBody>
      </p:sp>
      <p:sp>
        <p:nvSpPr>
          <p:cNvPr id="34823" name="Text Box 7"/>
          <p:cNvSpPr txBox="1">
            <a:spLocks noChangeArrowheads="1"/>
          </p:cNvSpPr>
          <p:nvPr/>
        </p:nvSpPr>
        <p:spPr bwMode="auto">
          <a:xfrm>
            <a:off x="2286000" y="5181600"/>
            <a:ext cx="206017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dirty="0" smtClean="0">
                <a:latin typeface="Comic Sans MS" pitchFamily="66" charset="0"/>
              </a:rPr>
              <a:t>-</a:t>
            </a:r>
            <a:r>
              <a:rPr lang="en-US" sz="3200" dirty="0" err="1" smtClean="0">
                <a:latin typeface="Comic Sans MS" pitchFamily="66" charset="0"/>
              </a:rPr>
              <a:t>inservice</a:t>
            </a:r>
            <a:endParaRPr lang="en-US" sz="3200" dirty="0">
              <a:latin typeface="Comic Sans MS" pitchFamily="66" charset="0"/>
            </a:endParaRPr>
          </a:p>
        </p:txBody>
      </p:sp>
      <p:sp>
        <p:nvSpPr>
          <p:cNvPr id="34824" name="Text Box 8"/>
          <p:cNvSpPr txBox="1">
            <a:spLocks noChangeArrowheads="1"/>
          </p:cNvSpPr>
          <p:nvPr/>
        </p:nvSpPr>
        <p:spPr bwMode="auto">
          <a:xfrm>
            <a:off x="2209800" y="5715000"/>
            <a:ext cx="407675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dirty="0" smtClean="0">
                <a:latin typeface="Comic Sans MS" pitchFamily="66" charset="0"/>
              </a:rPr>
              <a:t>-miscellaneous </a:t>
            </a:r>
            <a:r>
              <a:rPr lang="en-US" sz="3200" dirty="0">
                <a:latin typeface="Comic Sans MS" pitchFamily="66" charset="0"/>
              </a:rPr>
              <a:t>costs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BUDGET</a:t>
            </a:r>
            <a:endParaRPr lang="en-US" dirty="0"/>
          </a:p>
        </p:txBody>
      </p:sp>
      <p:pic>
        <p:nvPicPr>
          <p:cNvPr id="8" name="Picture 7" descr="http://www.galecia.com/weblog/Thumbs-up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7090729" y="834071"/>
            <a:ext cx="739453" cy="120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\\VNWUSERDATA\USERDATA\CLO\TEACHERS\SESSLERL\My Pictures\Microsoft Clip Organizer\j0078725.wmf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67400" y="4038600"/>
            <a:ext cx="2095500" cy="150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Text Box 3"/>
          <p:cNvSpPr txBox="1">
            <a:spLocks noChangeArrowheads="1"/>
          </p:cNvSpPr>
          <p:nvPr/>
        </p:nvSpPr>
        <p:spPr bwMode="auto">
          <a:xfrm>
            <a:off x="533400" y="3962400"/>
            <a:ext cx="7910512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23875" indent="-523875"/>
            <a:r>
              <a:rPr lang="en-US" sz="3400" dirty="0" smtClean="0"/>
              <a:t>-</a:t>
            </a:r>
            <a:r>
              <a:rPr lang="en-US" sz="3400" dirty="0" smtClean="0">
                <a:latin typeface="Comic Sans MS" pitchFamily="66" charset="0"/>
              </a:rPr>
              <a:t>Planned </a:t>
            </a:r>
            <a:r>
              <a:rPr lang="en-US" sz="3400" dirty="0">
                <a:latin typeface="Comic Sans MS" pitchFamily="66" charset="0"/>
              </a:rPr>
              <a:t>for articulation with secondary school programs</a:t>
            </a:r>
          </a:p>
        </p:txBody>
      </p:sp>
      <p:sp>
        <p:nvSpPr>
          <p:cNvPr id="37892" name="Text Box 6"/>
          <p:cNvSpPr txBox="1">
            <a:spLocks noChangeArrowheads="1"/>
          </p:cNvSpPr>
          <p:nvPr/>
        </p:nvSpPr>
        <p:spPr bwMode="auto">
          <a:xfrm>
            <a:off x="533400" y="2819400"/>
            <a:ext cx="8139113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23875" indent="-523875"/>
            <a:r>
              <a:rPr lang="en-US" sz="3400" dirty="0" smtClean="0"/>
              <a:t>-</a:t>
            </a:r>
            <a:r>
              <a:rPr lang="en-US" sz="3400" dirty="0" smtClean="0">
                <a:latin typeface="Comic Sans MS" pitchFamily="66" charset="0"/>
              </a:rPr>
              <a:t>Developed </a:t>
            </a:r>
            <a:r>
              <a:rPr lang="en-US" sz="3400" dirty="0">
                <a:latin typeface="Comic Sans MS" pitchFamily="66" charset="0"/>
              </a:rPr>
              <a:t>a plan for program evaluation</a:t>
            </a:r>
          </a:p>
        </p:txBody>
      </p:sp>
      <p:sp>
        <p:nvSpPr>
          <p:cNvPr id="37893" name="Text Box 7"/>
          <p:cNvSpPr txBox="1">
            <a:spLocks noChangeArrowheads="1"/>
          </p:cNvSpPr>
          <p:nvPr/>
        </p:nvSpPr>
        <p:spPr bwMode="auto">
          <a:xfrm>
            <a:off x="533400" y="5257800"/>
            <a:ext cx="813911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23875" indent="-523875"/>
            <a:r>
              <a:rPr lang="en-US" sz="3400" dirty="0" smtClean="0"/>
              <a:t>-</a:t>
            </a:r>
            <a:r>
              <a:rPr lang="en-US" sz="3400" dirty="0" smtClean="0">
                <a:latin typeface="Comic Sans MS" pitchFamily="66" charset="0"/>
              </a:rPr>
              <a:t>Disseminated </a:t>
            </a:r>
            <a:r>
              <a:rPr lang="en-US" sz="3400" dirty="0">
                <a:latin typeface="Comic Sans MS" pitchFamily="66" charset="0"/>
              </a:rPr>
              <a:t>program information</a:t>
            </a: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457200" y="685800"/>
            <a:ext cx="4703532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400" dirty="0" smtClean="0"/>
              <a:t>-</a:t>
            </a:r>
            <a:r>
              <a:rPr lang="en-US" sz="3400" dirty="0" smtClean="0">
                <a:latin typeface="Comic Sans MS" pitchFamily="66" charset="0"/>
              </a:rPr>
              <a:t>Developed </a:t>
            </a:r>
            <a:r>
              <a:rPr lang="en-US" sz="3400" dirty="0">
                <a:latin typeface="Comic Sans MS" pitchFamily="66" charset="0"/>
              </a:rPr>
              <a:t>curriculum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1600200" y="1295400"/>
            <a:ext cx="479810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latin typeface="Comic Sans MS" pitchFamily="66" charset="0"/>
              </a:rPr>
              <a:t>• </a:t>
            </a:r>
            <a:r>
              <a:rPr lang="en-US" dirty="0" smtClean="0">
                <a:latin typeface="Comic Sans MS" pitchFamily="66" charset="0"/>
              </a:rPr>
              <a:t>Located </a:t>
            </a:r>
            <a:r>
              <a:rPr lang="en-US" dirty="0">
                <a:latin typeface="Comic Sans MS" pitchFamily="66" charset="0"/>
              </a:rPr>
              <a:t>and </a:t>
            </a:r>
            <a:r>
              <a:rPr lang="en-US" dirty="0" smtClean="0">
                <a:latin typeface="Comic Sans MS" pitchFamily="66" charset="0"/>
              </a:rPr>
              <a:t>adapted </a:t>
            </a:r>
            <a:r>
              <a:rPr lang="en-US" dirty="0">
                <a:latin typeface="Comic Sans MS" pitchFamily="66" charset="0"/>
              </a:rPr>
              <a:t>materials</a:t>
            </a: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1600200" y="1828800"/>
            <a:ext cx="64008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2575" indent="-282575"/>
            <a:r>
              <a:rPr lang="en-US" dirty="0">
                <a:latin typeface="Comic Sans MS" pitchFamily="66" charset="0"/>
              </a:rPr>
              <a:t>• </a:t>
            </a:r>
            <a:r>
              <a:rPr lang="en-US" dirty="0" smtClean="0">
                <a:latin typeface="Comic Sans MS" pitchFamily="66" charset="0"/>
              </a:rPr>
              <a:t>Planned </a:t>
            </a:r>
            <a:r>
              <a:rPr lang="en-US" dirty="0">
                <a:latin typeface="Comic Sans MS" pitchFamily="66" charset="0"/>
              </a:rPr>
              <a:t>scope and sequence, classroom materials and activities</a:t>
            </a:r>
          </a:p>
        </p:txBody>
      </p:sp>
      <p:pic>
        <p:nvPicPr>
          <p:cNvPr id="10" name="Picture 9" descr="http://www.galecia.com/weblog/Thumbs-up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6862129" y="529271"/>
            <a:ext cx="739453" cy="120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 descr="C:\Documents and Settings\SesslerL\Local Settings\Temporary Internet Files\Content.IE5\BVT0MLYK\MCj00787350000[1].wmf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29400" y="2819400"/>
            <a:ext cx="20478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533400" y="533400"/>
            <a:ext cx="8139112" cy="1661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23875" indent="-523875" algn="ctr"/>
            <a:r>
              <a:rPr lang="en-US" sz="3400" dirty="0" smtClean="0">
                <a:latin typeface="Comic Sans MS" pitchFamily="66" charset="0"/>
              </a:rPr>
              <a:t>Designed, searched for and implemented </a:t>
            </a:r>
            <a:r>
              <a:rPr lang="en-US" sz="3400" dirty="0">
                <a:latin typeface="Comic Sans MS" pitchFamily="66" charset="0"/>
              </a:rPr>
              <a:t>public relations and advocacy </a:t>
            </a:r>
            <a:r>
              <a:rPr lang="en-US" sz="3400" dirty="0" smtClean="0">
                <a:latin typeface="Comic Sans MS" pitchFamily="66" charset="0"/>
              </a:rPr>
              <a:t>strategies</a:t>
            </a:r>
            <a:endParaRPr lang="en-US" sz="3400" dirty="0">
              <a:latin typeface="Comic Sans MS" pitchFamily="66" charset="0"/>
            </a:endParaRPr>
          </a:p>
        </p:txBody>
      </p:sp>
      <p:sp>
        <p:nvSpPr>
          <p:cNvPr id="38918" name="Text Box 7"/>
          <p:cNvSpPr txBox="1">
            <a:spLocks noChangeArrowheads="1"/>
          </p:cNvSpPr>
          <p:nvPr/>
        </p:nvSpPr>
        <p:spPr bwMode="auto">
          <a:xfrm>
            <a:off x="6232525" y="4044950"/>
            <a:ext cx="184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pic>
        <p:nvPicPr>
          <p:cNvPr id="6" name="Picture 5" descr="http://www.galecia.com/weblog/Thumbs-up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7319329" y="1519871"/>
            <a:ext cx="739453" cy="120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\\VNWUSERDATA\USERDATA\CLO\TEACHERS\SESSLERL\My Pictures\Microsoft Clip Organizer\j0078811.wmf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05400" y="3124200"/>
            <a:ext cx="31242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C:\Documents and Settings\SesslerL\Local Settings\Temporary Internet Files\Content.IE5\RT1HR424\MCj00788020000[1].wmf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95400" y="3429000"/>
            <a:ext cx="270510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AutoShape 2"/>
          <p:cNvSpPr>
            <a:spLocks noChangeArrowheads="1"/>
          </p:cNvSpPr>
          <p:nvPr/>
        </p:nvSpPr>
        <p:spPr bwMode="auto">
          <a:xfrm>
            <a:off x="2438400" y="304800"/>
            <a:ext cx="4876800" cy="2590800"/>
          </a:xfrm>
          <a:prstGeom prst="wedgeEllipseCallout">
            <a:avLst>
              <a:gd name="adj1" fmla="val -61685"/>
              <a:gd name="adj2" fmla="val 4877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さようなら</a:t>
            </a:r>
          </a:p>
          <a:p>
            <a:pPr algn="ctr"/>
            <a:r>
              <a:rPr lang="en-US"/>
              <a:t>Hasta Luego</a:t>
            </a:r>
          </a:p>
          <a:p>
            <a:pPr algn="ctr"/>
            <a:r>
              <a:rPr lang="en-US"/>
              <a:t>Tsch</a:t>
            </a:r>
            <a:r>
              <a:rPr lang="en-US">
                <a:latin typeface="Times"/>
              </a:rPr>
              <a:t>ü</a:t>
            </a:r>
            <a:r>
              <a:rPr lang="en-US"/>
              <a:t>ss</a:t>
            </a:r>
          </a:p>
        </p:txBody>
      </p:sp>
      <p:graphicFrame>
        <p:nvGraphicFramePr>
          <p:cNvPr id="28677" name="Object 5"/>
          <p:cNvGraphicFramePr>
            <a:graphicFrameLocks noChangeAspect="1"/>
          </p:cNvGraphicFramePr>
          <p:nvPr/>
        </p:nvGraphicFramePr>
        <p:xfrm>
          <a:off x="9144000" y="3276600"/>
          <a:ext cx="2239708" cy="274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78" name="Clip" r:id="rId5" imgW="3212280" imgH="3935520" progId="">
                  <p:embed/>
                </p:oleObj>
              </mc:Choice>
              <mc:Fallback>
                <p:oleObj name="Clip" r:id="rId5" imgW="3212280" imgH="3935520" progId="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0" y="3276600"/>
                        <a:ext cx="2239708" cy="27432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advTm="8704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IVEB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0" y="228600"/>
            <a:ext cx="8915400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 u="sng">
                <a:solidFill>
                  <a:schemeClr val="hlink"/>
                </a:solidFill>
              </a:rPr>
              <a:t>CONTENT-RELATED FLES INSTRUCTION</a:t>
            </a: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0" y="914400"/>
            <a:ext cx="4648200" cy="87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400" u="sng">
                <a:solidFill>
                  <a:srgbClr val="33CC33"/>
                </a:solidFill>
              </a:rPr>
              <a:t>INTEGRATING</a:t>
            </a:r>
            <a:endParaRPr lang="en-US"/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4800600" y="990600"/>
            <a:ext cx="41148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 u="sng">
                <a:solidFill>
                  <a:srgbClr val="33CC33"/>
                </a:solidFill>
              </a:rPr>
              <a:t>REINFORCING</a:t>
            </a:r>
            <a:endParaRPr lang="en-US"/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4267200" y="1219200"/>
            <a:ext cx="838200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/>
              <a:t>and</a:t>
            </a:r>
            <a:endParaRPr lang="en-US"/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533400" y="6096000"/>
            <a:ext cx="82296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olidFill>
                  <a:srgbClr val="FF3300"/>
                </a:solidFill>
              </a:rPr>
              <a:t>Other areas of the Elementary School Curriculum</a:t>
            </a:r>
            <a:endParaRPr lang="en-US" sz="4400" b="1"/>
          </a:p>
        </p:txBody>
      </p:sp>
      <p:graphicFrame>
        <p:nvGraphicFramePr>
          <p:cNvPr id="6154" name="Object 10"/>
          <p:cNvGraphicFramePr>
            <a:graphicFrameLocks noChangeAspect="1"/>
          </p:cNvGraphicFramePr>
          <p:nvPr/>
        </p:nvGraphicFramePr>
        <p:xfrm>
          <a:off x="3200400" y="1676400"/>
          <a:ext cx="3225800" cy="449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5" r:id="rId4" imgW="1270000" imgH="5168900" progId="">
                  <p:embed/>
                </p:oleObj>
              </mc:Choice>
              <mc:Fallback>
                <p:oleObj r:id="rId4" imgW="1270000" imgH="5168900" progId="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0" y="1676400"/>
                        <a:ext cx="3225800" cy="449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3" name="AutoShape 9"/>
          <p:cNvSpPr>
            <a:spLocks noChangeArrowheads="1"/>
          </p:cNvSpPr>
          <p:nvPr/>
        </p:nvSpPr>
        <p:spPr bwMode="auto">
          <a:xfrm>
            <a:off x="6248400" y="3962400"/>
            <a:ext cx="1371600" cy="838200"/>
          </a:xfrm>
          <a:prstGeom prst="cloudCallout">
            <a:avLst>
              <a:gd name="adj1" fmla="val -97685"/>
              <a:gd name="adj2" fmla="val 72727"/>
            </a:avLst>
          </a:prstGeom>
          <a:solidFill>
            <a:srgbClr val="FFFF6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b="1"/>
              <a:t>Ay </a:t>
            </a:r>
          </a:p>
          <a:p>
            <a:pPr algn="ctr"/>
            <a:r>
              <a:rPr lang="en-US" sz="1800" b="1"/>
              <a:t>Carumba</a:t>
            </a:r>
            <a:endParaRPr lang="en-US"/>
          </a:p>
        </p:txBody>
      </p:sp>
    </p:spTree>
  </p:cSld>
  <p:clrMapOvr>
    <a:masterClrMapping/>
  </p:clrMapOvr>
  <p:transition advTm="10944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5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17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500"/>
                            </p:stCondLst>
                            <p:childTnLst>
                              <p:par>
                                <p:cTn id="33" presetID="4" presetClass="entr" presetSubtype="3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5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utoUpdateAnimBg="0"/>
      <p:bldP spid="6147" grpId="0" autoUpdateAnimBg="0"/>
      <p:bldP spid="6148" grpId="0" autoUpdateAnimBg="0"/>
      <p:bldP spid="6149" grpId="0" autoUpdateAnimBg="0"/>
      <p:bldP spid="6150" grpId="0" autoUpdateAnimBg="0"/>
      <p:bldP spid="6153" grpId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AutoShape 4"/>
          <p:cNvSpPr>
            <a:spLocks noChangeArrowheads="1"/>
          </p:cNvSpPr>
          <p:nvPr/>
        </p:nvSpPr>
        <p:spPr bwMode="auto">
          <a:xfrm flipH="1">
            <a:off x="304800" y="152400"/>
            <a:ext cx="4572000" cy="2438400"/>
          </a:xfrm>
          <a:prstGeom prst="wedgeRoundRectCallout">
            <a:avLst>
              <a:gd name="adj1" fmla="val -43509"/>
              <a:gd name="adj2" fmla="val 97134"/>
              <a:gd name="adj3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solidFill>
                  <a:srgbClr val="0000FF"/>
                </a:solidFill>
                <a:latin typeface="Century Schoolbook" charset="0"/>
              </a:rPr>
              <a:t>When Menasha Began it’s</a:t>
            </a:r>
          </a:p>
          <a:p>
            <a:pPr algn="ctr"/>
            <a:r>
              <a:rPr lang="en-US">
                <a:solidFill>
                  <a:srgbClr val="0000FF"/>
                </a:solidFill>
                <a:latin typeface="Century Schoolbook" charset="0"/>
              </a:rPr>
              <a:t> </a:t>
            </a:r>
            <a:r>
              <a:rPr lang="en-US">
                <a:solidFill>
                  <a:srgbClr val="FF3300"/>
                </a:solidFill>
                <a:latin typeface="Century Schoolbook" charset="0"/>
              </a:rPr>
              <a:t>FLES</a:t>
            </a:r>
            <a:r>
              <a:rPr lang="en-US">
                <a:solidFill>
                  <a:srgbClr val="0000FF"/>
                </a:solidFill>
                <a:latin typeface="Century Schoolbook" charset="0"/>
              </a:rPr>
              <a:t> program in 1993,</a:t>
            </a:r>
          </a:p>
          <a:p>
            <a:pPr algn="ctr"/>
            <a:r>
              <a:rPr lang="en-US">
                <a:solidFill>
                  <a:srgbClr val="0000FF"/>
                </a:solidFill>
                <a:latin typeface="Century Schoolbook" charset="0"/>
              </a:rPr>
              <a:t> the major needs </a:t>
            </a:r>
          </a:p>
          <a:p>
            <a:pPr algn="ctr"/>
            <a:r>
              <a:rPr lang="en-US">
                <a:solidFill>
                  <a:srgbClr val="0000FF"/>
                </a:solidFill>
                <a:latin typeface="Century Schoolbook" charset="0"/>
              </a:rPr>
              <a:t>were…………….</a:t>
            </a:r>
            <a:endParaRPr lang="en-US" sz="4400">
              <a:solidFill>
                <a:srgbClr val="0000FF"/>
              </a:solidFill>
            </a:endParaRPr>
          </a:p>
        </p:txBody>
      </p:sp>
      <p:graphicFrame>
        <p:nvGraphicFramePr>
          <p:cNvPr id="25606" name="Object 6"/>
          <p:cNvGraphicFramePr>
            <a:graphicFrameLocks noChangeAspect="1"/>
          </p:cNvGraphicFramePr>
          <p:nvPr/>
        </p:nvGraphicFramePr>
        <p:xfrm>
          <a:off x="2209800" y="2921000"/>
          <a:ext cx="5246688" cy="3937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07" r:id="rId4" imgW="5245100" imgH="3937000" progId="">
                  <p:embed/>
                </p:oleObj>
              </mc:Choice>
              <mc:Fallback>
                <p:oleObj r:id="rId4" imgW="5245100" imgH="3937000" progId="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800" y="2921000"/>
                        <a:ext cx="5246688" cy="3937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advTm="5456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4" grpId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4724400" y="533400"/>
            <a:ext cx="4038600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buFontTx/>
              <a:buChar char="•"/>
            </a:pPr>
            <a:r>
              <a:rPr lang="en-US" b="1"/>
              <a:t>Finding a communicative basis for the FL instruction</a:t>
            </a:r>
            <a:endParaRPr lang="en-US" sz="3200"/>
          </a:p>
        </p:txBody>
      </p:sp>
      <p:graphicFrame>
        <p:nvGraphicFramePr>
          <p:cNvPr id="24580" name="Object 4"/>
          <p:cNvGraphicFramePr>
            <a:graphicFrameLocks noChangeAspect="1"/>
          </p:cNvGraphicFramePr>
          <p:nvPr/>
        </p:nvGraphicFramePr>
        <p:xfrm>
          <a:off x="6400800" y="2590800"/>
          <a:ext cx="1752600" cy="1597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3" name="Clip" r:id="rId4" imgW="4312800" imgH="3928680" progId="">
                  <p:embed/>
                </p:oleObj>
              </mc:Choice>
              <mc:Fallback>
                <p:oleObj name="Clip" r:id="rId4" imgW="4312800" imgH="3928680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00800" y="2590800"/>
                        <a:ext cx="1752600" cy="1597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1" name="Object 5"/>
          <p:cNvGraphicFramePr>
            <a:graphicFrameLocks noChangeAspect="1"/>
          </p:cNvGraphicFramePr>
          <p:nvPr/>
        </p:nvGraphicFramePr>
        <p:xfrm>
          <a:off x="2057400" y="3581400"/>
          <a:ext cx="1808163" cy="2514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4" name="Clip" r:id="rId6" imgW="1717200" imgH="2387160" progId="">
                  <p:embed/>
                </p:oleObj>
              </mc:Choice>
              <mc:Fallback>
                <p:oleObj name="Clip" r:id="rId6" imgW="1717200" imgH="2387160" progId="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3581400"/>
                        <a:ext cx="1808163" cy="2514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2" name="Object 6"/>
          <p:cNvGraphicFramePr>
            <a:graphicFrameLocks noChangeAspect="1"/>
          </p:cNvGraphicFramePr>
          <p:nvPr/>
        </p:nvGraphicFramePr>
        <p:xfrm>
          <a:off x="3352800" y="990600"/>
          <a:ext cx="2743200" cy="1614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5" name="Clip" r:id="rId8" imgW="4962600" imgH="2923920" progId="">
                  <p:embed/>
                </p:oleObj>
              </mc:Choice>
              <mc:Fallback>
                <p:oleObj name="Clip" r:id="rId8" imgW="4962600" imgH="2923920" progId="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2800" y="990600"/>
                        <a:ext cx="2743200" cy="16144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83" name="Text Box 7"/>
          <p:cNvSpPr txBox="1">
            <a:spLocks noChangeArrowheads="1"/>
          </p:cNvSpPr>
          <p:nvPr/>
        </p:nvSpPr>
        <p:spPr bwMode="auto">
          <a:xfrm>
            <a:off x="304800" y="2057400"/>
            <a:ext cx="2590800" cy="264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b="1"/>
              <a:t>Finding ways to reinforce and enrich the existing elementary curriculum</a:t>
            </a:r>
          </a:p>
        </p:txBody>
      </p:sp>
      <p:sp>
        <p:nvSpPr>
          <p:cNvPr id="24584" name="Text Box 8"/>
          <p:cNvSpPr txBox="1">
            <a:spLocks noChangeArrowheads="1"/>
          </p:cNvSpPr>
          <p:nvPr/>
        </p:nvSpPr>
        <p:spPr bwMode="auto">
          <a:xfrm>
            <a:off x="4724400" y="4210050"/>
            <a:ext cx="4648200" cy="264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b="1"/>
              <a:t>Finding a means of working with classroom teachers to promote cooperation and address concerns about taking away time in the classroom</a:t>
            </a:r>
          </a:p>
        </p:txBody>
      </p:sp>
    </p:spTree>
  </p:cSld>
  <p:clrMapOvr>
    <a:masterClrMapping/>
  </p:clrMapOvr>
  <p:transition advTm="1888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autoUpdateAnimBg="0"/>
      <p:bldP spid="24583" grpId="0" autoUpdateAnimBg="0"/>
      <p:bldP spid="24584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 descr="Dotted diamond"/>
          <p:cNvSpPr>
            <a:spLocks noGrp="1" noChangeArrowheads="1"/>
          </p:cNvSpPr>
          <p:nvPr>
            <p:ph type="title"/>
          </p:nvPr>
        </p:nvSpPr>
        <p:spPr>
          <a:pattFill prst="dotDmnd">
            <a:fgClr>
              <a:srgbClr val="000080"/>
            </a:fgClr>
            <a:bgClr>
              <a:schemeClr val="bg1"/>
            </a:bgClr>
          </a:pattFill>
        </p:spPr>
        <p:txBody>
          <a:bodyPr/>
          <a:lstStyle/>
          <a:p>
            <a:r>
              <a:rPr lang="en-US" sz="3600" b="1">
                <a:latin typeface="Footlight MT Light" pitchFamily="18" charset="0"/>
              </a:rPr>
              <a:t>Time Allotments for FL study at the Elementary School</a:t>
            </a:r>
            <a:endParaRPr lang="en-US"/>
          </a:p>
        </p:txBody>
      </p:sp>
      <p:graphicFrame>
        <p:nvGraphicFramePr>
          <p:cNvPr id="12292" name="Object 4"/>
          <p:cNvGraphicFramePr>
            <a:graphicFrameLocks noGrp="1" noChangeAspect="1"/>
          </p:cNvGraphicFramePr>
          <p:nvPr>
            <p:ph type="tbl" idx="1"/>
          </p:nvPr>
        </p:nvGraphicFramePr>
        <p:xfrm>
          <a:off x="1828800" y="2057400"/>
          <a:ext cx="6711950" cy="4021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3" name="Document" r:id="rId5" imgW="6934708" imgH="4154227" progId="Word.Document.8">
                  <p:embed/>
                </p:oleObj>
              </mc:Choice>
              <mc:Fallback>
                <p:oleObj name="Document" r:id="rId5" imgW="6934708" imgH="4154227" progId="Word.Document.8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2057400"/>
                        <a:ext cx="6711950" cy="40211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advTm="4688">
    <p:cover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40" name="Object 4"/>
          <p:cNvGraphicFramePr>
            <a:graphicFrameLocks noChangeAspect="1"/>
          </p:cNvGraphicFramePr>
          <p:nvPr/>
        </p:nvGraphicFramePr>
        <p:xfrm>
          <a:off x="914400" y="457200"/>
          <a:ext cx="1220788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3" name="Clip" r:id="rId5" imgW="3092400" imgH="3282480" progId="">
                  <p:embed/>
                </p:oleObj>
              </mc:Choice>
              <mc:Fallback>
                <p:oleObj name="Clip" r:id="rId5" imgW="3092400" imgH="3282480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457200"/>
                        <a:ext cx="1220788" cy="1295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2286000" y="762000"/>
            <a:ext cx="6248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sz="3600" dirty="0" smtClean="0"/>
              <a:t>Communicative </a:t>
            </a:r>
            <a:r>
              <a:rPr lang="en-US" sz="3600" dirty="0"/>
              <a:t>Emphasis</a:t>
            </a: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3048000" y="2057400"/>
            <a:ext cx="5715000" cy="72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sz="3600"/>
              <a:t>All Students Participate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3124200" y="3352800"/>
            <a:ext cx="5715000" cy="136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3600"/>
              <a:t>Instruction in Regular Classroom Setting</a:t>
            </a:r>
            <a:endParaRPr lang="en-US"/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3276600" y="5486400"/>
            <a:ext cx="4724400" cy="72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3600"/>
              <a:t>Content-Related</a:t>
            </a:r>
            <a:endParaRPr lang="en-US"/>
          </a:p>
        </p:txBody>
      </p:sp>
      <p:graphicFrame>
        <p:nvGraphicFramePr>
          <p:cNvPr id="14348" name="Object 12"/>
          <p:cNvGraphicFramePr>
            <a:graphicFrameLocks noChangeAspect="1"/>
          </p:cNvGraphicFramePr>
          <p:nvPr/>
        </p:nvGraphicFramePr>
        <p:xfrm>
          <a:off x="1524000" y="5334000"/>
          <a:ext cx="1524000" cy="1249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4" name="Clip" r:id="rId7" imgW="2982960" imgH="2446920" progId="">
                  <p:embed/>
                </p:oleObj>
              </mc:Choice>
              <mc:Fallback>
                <p:oleObj name="Clip" r:id="rId7" imgW="2982960" imgH="2446920" progId="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5334000"/>
                        <a:ext cx="1524000" cy="12493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50" name="AutoShape 14"/>
          <p:cNvSpPr>
            <a:spLocks noChangeArrowheads="1"/>
          </p:cNvSpPr>
          <p:nvPr/>
        </p:nvSpPr>
        <p:spPr bwMode="auto">
          <a:xfrm flipH="1">
            <a:off x="228600" y="4953000"/>
            <a:ext cx="1600200" cy="609600"/>
          </a:xfrm>
          <a:prstGeom prst="wedgeRoundRectCallout">
            <a:avLst>
              <a:gd name="adj1" fmla="val -46431"/>
              <a:gd name="adj2" fmla="val 59898"/>
              <a:gd name="adj3" fmla="val 16667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b="1"/>
              <a:t>O Tannenbaum</a:t>
            </a:r>
          </a:p>
        </p:txBody>
      </p:sp>
      <p:sp>
        <p:nvSpPr>
          <p:cNvPr id="14351" name="AutoShape 15"/>
          <p:cNvSpPr>
            <a:spLocks noChangeArrowheads="1"/>
          </p:cNvSpPr>
          <p:nvPr/>
        </p:nvSpPr>
        <p:spPr bwMode="auto">
          <a:xfrm>
            <a:off x="1676400" y="3276600"/>
            <a:ext cx="1295400" cy="838200"/>
          </a:xfrm>
          <a:prstGeom prst="wedgeEllipseCallout">
            <a:avLst>
              <a:gd name="adj1" fmla="val -42648"/>
              <a:gd name="adj2" fmla="val 66287"/>
            </a:avLst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600" b="1"/>
              <a:t>Uno, dos, </a:t>
            </a:r>
          </a:p>
          <a:p>
            <a:pPr algn="ctr"/>
            <a:r>
              <a:rPr lang="en-US" sz="1600" b="1"/>
              <a:t>tres..</a:t>
            </a:r>
            <a:endParaRPr lang="en-US" sz="1600"/>
          </a:p>
        </p:txBody>
      </p:sp>
      <p:graphicFrame>
        <p:nvGraphicFramePr>
          <p:cNvPr id="14352" name="Object 16"/>
          <p:cNvGraphicFramePr>
            <a:graphicFrameLocks noChangeAspect="1"/>
          </p:cNvGraphicFramePr>
          <p:nvPr/>
        </p:nvGraphicFramePr>
        <p:xfrm>
          <a:off x="228600" y="3505200"/>
          <a:ext cx="1431925" cy="137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5" name="Clip" r:id="rId9" imgW="2222500" imgH="2641600" progId="">
                  <p:embed/>
                </p:oleObj>
              </mc:Choice>
              <mc:Fallback>
                <p:oleObj name="Clip" r:id="rId9" imgW="2222500" imgH="2641600" progId="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lum bright="18000" contrast="12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3505200"/>
                        <a:ext cx="1431925" cy="1371600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5" name="Picture 17" descr="j0288988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81000" y="1828800"/>
            <a:ext cx="2590800" cy="1092200"/>
          </a:xfrm>
          <a:prstGeom prst="rect">
            <a:avLst/>
          </a:prstGeom>
          <a:noFill/>
        </p:spPr>
      </p:pic>
    </p:spTree>
  </p:cSld>
  <p:clrMapOvr>
    <a:masterClrMapping/>
  </p:clrMapOvr>
  <p:transition advTm="14768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autoUpdateAnimBg="0"/>
      <p:bldP spid="14342" grpId="0" autoUpdateAnimBg="0"/>
      <p:bldP spid="14343" grpId="0" autoUpdateAnimBg="0"/>
      <p:bldP spid="14344" grpId="0" autoUpdateAnimBg="0"/>
      <p:bldP spid="14350" grpId="0" animBg="1" autoUpdateAnimBg="0"/>
      <p:bldP spid="14351" grpId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Program Files\Microsoft Office\Clipart\Scrbeans\SQUEZTIM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67000" y="4419600"/>
            <a:ext cx="3886200" cy="2122488"/>
          </a:xfrm>
          <a:prstGeom prst="rect">
            <a:avLst/>
          </a:prstGeom>
          <a:noFill/>
        </p:spPr>
      </p:pic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685800" y="381000"/>
            <a:ext cx="77724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CONFLICT WITH REGULAR ELEMENTARY STAFF</a:t>
            </a:r>
          </a:p>
        </p:txBody>
      </p:sp>
      <p:sp>
        <p:nvSpPr>
          <p:cNvPr id="8196" name="WordArt 4"/>
          <p:cNvSpPr>
            <a:spLocks noChangeArrowheads="1" noChangeShapeType="1" noTextEdit="1"/>
          </p:cNvSpPr>
          <p:nvPr/>
        </p:nvSpPr>
        <p:spPr bwMode="auto">
          <a:xfrm>
            <a:off x="2667000" y="914400"/>
            <a:ext cx="3814763" cy="2166938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en-US" sz="3600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/>
                  </a:outerShdw>
                </a:effectLst>
                <a:latin typeface="Cooper Black"/>
              </a:rPr>
              <a:t>TIME</a:t>
            </a:r>
          </a:p>
        </p:txBody>
      </p:sp>
      <p:sp>
        <p:nvSpPr>
          <p:cNvPr id="8199" name="AutoShape 7"/>
          <p:cNvSpPr>
            <a:spLocks noChangeArrowheads="1"/>
          </p:cNvSpPr>
          <p:nvPr/>
        </p:nvSpPr>
        <p:spPr bwMode="auto">
          <a:xfrm>
            <a:off x="6172200" y="3200400"/>
            <a:ext cx="1981200" cy="1371600"/>
          </a:xfrm>
          <a:prstGeom prst="wedgeEllipseCallout">
            <a:avLst>
              <a:gd name="adj1" fmla="val -44472"/>
              <a:gd name="adj2" fmla="val 4560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buFontTx/>
              <a:buChar char="•"/>
            </a:pPr>
            <a:r>
              <a:rPr lang="en-US" sz="1800"/>
              <a:t>Math</a:t>
            </a:r>
          </a:p>
          <a:p>
            <a:pPr>
              <a:buFontTx/>
              <a:buChar char="•"/>
            </a:pPr>
            <a:r>
              <a:rPr lang="en-US" sz="1600"/>
              <a:t>Social Studies</a:t>
            </a:r>
            <a:endParaRPr lang="en-US"/>
          </a:p>
        </p:txBody>
      </p:sp>
      <p:sp>
        <p:nvSpPr>
          <p:cNvPr id="8200" name="AutoShape 8"/>
          <p:cNvSpPr>
            <a:spLocks noChangeArrowheads="1"/>
          </p:cNvSpPr>
          <p:nvPr/>
        </p:nvSpPr>
        <p:spPr bwMode="auto">
          <a:xfrm flipH="1">
            <a:off x="685800" y="2971800"/>
            <a:ext cx="2057400" cy="1219200"/>
          </a:xfrm>
          <a:prstGeom prst="wedgeEllipseCallout">
            <a:avLst>
              <a:gd name="adj1" fmla="val -45833"/>
              <a:gd name="adj2" fmla="val 6627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buFontTx/>
              <a:buChar char="•"/>
            </a:pPr>
            <a:r>
              <a:rPr lang="en-US" sz="1800"/>
              <a:t>Language Arts</a:t>
            </a:r>
          </a:p>
          <a:p>
            <a:pPr>
              <a:buFontTx/>
              <a:buChar char="•"/>
            </a:pPr>
            <a:r>
              <a:rPr lang="en-US" sz="1800"/>
              <a:t>Science</a:t>
            </a:r>
            <a:endParaRPr lang="en-US"/>
          </a:p>
        </p:txBody>
      </p:sp>
    </p:spTree>
  </p:cSld>
  <p:clrMapOvr>
    <a:masterClrMapping/>
  </p:clrMapOvr>
  <p:transition advTm="6368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7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animBg="1"/>
      <p:bldP spid="8199" grpId="0" animBg="1" autoUpdateAnimBg="0"/>
      <p:bldP spid="8200" grpId="0" animBg="1" autoUpdateAnimBg="0"/>
    </p:bldLst>
  </p:timing>
</p:sld>
</file>

<file path=ppt/theme/theme1.xml><?xml version="1.0" encoding="utf-8"?>
<a:theme xmlns:a="http://schemas.openxmlformats.org/drawingml/2006/main" name="Blank">
  <a:themeElements>
    <a:clrScheme name="Blank 5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CC66"/>
      </a:accent1>
      <a:accent2>
        <a:srgbClr val="0000FF"/>
      </a:accent2>
      <a:accent3>
        <a:srgbClr val="FFFFFF"/>
      </a:accent3>
      <a:accent4>
        <a:srgbClr val="000000"/>
      </a:accent4>
      <a:accent5>
        <a:srgbClr val="FFE2B8"/>
      </a:accent5>
      <a:accent6>
        <a:srgbClr val="0000E7"/>
      </a:accent6>
      <a:hlink>
        <a:srgbClr val="CC00CC"/>
      </a:hlink>
      <a:folHlink>
        <a:srgbClr val="C0C0C0"/>
      </a:folHlink>
    </a:clrScheme>
    <a:fontScheme name="Blank">
      <a:majorFont>
        <a:latin typeface="Comic Sans MS"/>
        <a:ea typeface="Osaka"/>
        <a:cs typeface=""/>
      </a:majorFont>
      <a:minorFont>
        <a:latin typeface="Comic Sans MS"/>
        <a:ea typeface="Osaka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  <a:ea typeface="Osaka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  <a:ea typeface="Osaka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964</TotalTime>
  <Words>764</Words>
  <Application>Microsoft Office PowerPoint</Application>
  <PresentationFormat>On-screen Show (4:3)</PresentationFormat>
  <Paragraphs>147</Paragraphs>
  <Slides>34</Slides>
  <Notes>28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34</vt:i4>
      </vt:variant>
    </vt:vector>
  </HeadingPairs>
  <TitlesOfParts>
    <vt:vector size="37" baseType="lpstr">
      <vt:lpstr>Blank</vt:lpstr>
      <vt:lpstr>Clip</vt:lpstr>
      <vt:lpstr>Document</vt:lpstr>
      <vt:lpstr>Multicultural Hearts, Minds and Voices</vt:lpstr>
      <vt:lpstr>All students in the Menasha Joint School District will have the chance to experience and learn:</vt:lpstr>
      <vt:lpstr>All Students in Menasha:</vt:lpstr>
      <vt:lpstr>PowerPoint Presentation</vt:lpstr>
      <vt:lpstr>PowerPoint Presentation</vt:lpstr>
      <vt:lpstr>PowerPoint Presentation</vt:lpstr>
      <vt:lpstr>Time Allotments for FL study at the Elementary School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Beyond Elementary School</vt:lpstr>
      <vt:lpstr>BENEFITS BEYOND THE FL CLASSROOM</vt:lpstr>
      <vt:lpstr>PowerPoint Presentation</vt:lpstr>
      <vt:lpstr>Two Steps Forward,  One Step Back…………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Hired the Teachers we needed for the program, not the credentials</vt:lpstr>
      <vt:lpstr>Initial planning involved many different groups</vt:lpstr>
      <vt:lpstr>BUDGET</vt:lpstr>
      <vt:lpstr>PowerPoint Presentation</vt:lpstr>
      <vt:lpstr>PowerPoint Presentation</vt:lpstr>
      <vt:lpstr>PowerPoint Presentation</vt:lpstr>
    </vt:vector>
  </TitlesOfParts>
  <Company>Appleton Area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Bilingual Minds, Bilingual Hearts</dc:title>
  <dc:creator>ALLIEDTRAIN7</dc:creator>
  <cp:lastModifiedBy>Lynn Neitzel</cp:lastModifiedBy>
  <cp:revision>69</cp:revision>
  <cp:lastPrinted>2003-10-21T19:11:55Z</cp:lastPrinted>
  <dcterms:created xsi:type="dcterms:W3CDTF">1999-08-03T18:48:30Z</dcterms:created>
  <dcterms:modified xsi:type="dcterms:W3CDTF">2012-08-19T20:59:20Z</dcterms:modified>
</cp:coreProperties>
</file>